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8" r:id="rId28"/>
    <p:sldId id="289" r:id="rId29"/>
    <p:sldId id="290" r:id="rId30"/>
    <p:sldId id="291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7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soochoi96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DB119C-B57C-44B1-B214-1A329E6BE662}">
  <a:tblStyle styleId="{3FDB119C-B57C-44B1-B214-1A329E6BE6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76"/>
  </p:normalViewPr>
  <p:slideViewPr>
    <p:cSldViewPr snapToGrid="0">
      <p:cViewPr varScale="1">
        <p:scale>
          <a:sx n="115" d="100"/>
          <a:sy n="115" d="100"/>
        </p:scale>
        <p:origin x="10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dd88a6f5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dd88a6f5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complicated Memcached example: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 Memcached doesn’t have a simple persistence model (extstore - external storage for when you have really large values)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Memcached refcount bug is complicated to understand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simple Redis example: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efforts to make Persistent Memcached: choose to make hashtable persistent/item persistent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advantage. but consequence of porting this leads to bug.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detailed: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give an example to give anchor but too detailed. More concise: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 version: use real example instead of conceptual hashtable example as driving example for the talk.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 version: show both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dd88a6f5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dd88a6f5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complicated Memcached example: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 Memcached doesn’t have a simple persistence model (extstore - external storage for when you have really large values)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Memcached refcount bug is complicated to understand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simple Redis example: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efforts to make Persistent Memcached: choose to make hashtable persistent/item persistent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advantage. but consequence of porting this leads to bug.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detailed: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give an example to give anchor but too detailed. More concise: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 version: use real example instead of conceptual hashtable example as driving example for the talk.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 version: show both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840bf641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840bf641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a4ccfe9c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a4ccfe9c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a4ccfe9c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a4ccfe9c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Redraw figures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a4ccfe9c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a4ccfe9c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c308b22f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c308b22f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dd88a6f5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dd88a6f5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include paper’s insights to revert bad states to only revert bad states while minimizing data loss.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analyzer + reactor to minimize data loss.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 insight from paper but into box, motivate how we design the solution.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c308b22f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cc308b22f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include paper’s insights to revert bad states to only revert bad states while minimizing data loss.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analyzer + reactor to minimize data loss.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 insight from paper but into box, motivate how we design the solution.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c8de46ae9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c8de46ae9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840bf64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840bf64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 to be more concise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c308b22f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c308b22fa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c68fcb8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c68fcb82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c68fcb82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c68fcb82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c68fcb82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c68fcb82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c68fcb82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cc68fcb82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c308b22fa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c308b22fa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cc308b22fa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cc308b22fa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c68fcb829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cc68fcb829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overall design goal? low overhead, data loss.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design goals before overview slide.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ca4ccfe9c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ca4ccfe9c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cc308b22fa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cc308b22fa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c8de46ae9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c8de46ae9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c308b22fa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c308b22fa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cc308b22fa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cc308b22fa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ca4ccfe9c0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ca4ccfe9c0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cdd88a6f55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cdd88a6f55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cdd88a6f55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cdd88a6f55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cdd88a6f55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cdd88a6f55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cdd88a6f55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cdd88a6f55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ca4ccfe9c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ca4ccfe9c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table of systems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baselines to separate slides.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ca4ccfe9c0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ca4ccfe9c0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ca4ccfe9c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ca4ccfe9c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box around bottom row, explain results (numbers)?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checks, red X’s blue box around Arthas.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1/10 in orange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get rid of table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equally important is the data loss aspect.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7e311d08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7e311d08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cc8de46ae9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cc8de46ae9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ca4ccfe9c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ca4ccfe9c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performance is acceptable as we bring system to a good state. compared to fast baseline that loses most data.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cbfc05abf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cbfc05abf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our tool: arthas open source github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 slide: before conclusion. list different works + differences from our work in what way.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7e311d08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7e311d08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c68fcb82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c68fcb82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7e311d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7e311d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c308b22fa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c308b22fa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d88a6f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d88a6f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complicated Memcached example: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 Memcached doesn’t have a simple persistence model (extstore - external storage for when you have really large values)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Memcached refcount bug is complicated to understand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simple Redis example: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efforts to make Persistent Memcached: choose to make hashtable persistent/item persistent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advantage. but consequence of porting this leads to bug.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detailed: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give an example to give anchor but too detailed. More concise: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 version: use real example instead of conceptual hashtable example as driving example for the talk.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 version: show both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29846" y="610395"/>
            <a:ext cx="82426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29846" y="1356755"/>
            <a:ext cx="82426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derLab/artha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mcached/memcached/issues/27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5437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+mj-lt"/>
                <a:ea typeface="Helvetica Neue"/>
                <a:cs typeface="Helvetica Neue"/>
                <a:sym typeface="Helvetica Neue"/>
              </a:rPr>
              <a:t>Understanding and Dealing with Hard Faults in Persistent Memory Systems</a:t>
            </a:r>
            <a:endParaRPr sz="32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633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+mn-lt"/>
                <a:ea typeface="Helvetica Neue"/>
                <a:cs typeface="Helvetica Neue"/>
                <a:sym typeface="Helvetica Neue"/>
              </a:rPr>
              <a:t>Brian Choi, Randal Burns, Ryan Huang</a:t>
            </a:r>
            <a:endParaRPr sz="2400" dirty="0">
              <a:solidFill>
                <a:srgbClr val="000000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190100" y="32714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EuroSys</a:t>
            </a:r>
            <a:r>
              <a:rPr lang="en" sz="2400" b="1" dirty="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 ‘21</a:t>
            </a:r>
            <a:endParaRPr sz="2400" b="1" dirty="0">
              <a:solidFill>
                <a:srgbClr val="000000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50" y="3347350"/>
            <a:ext cx="2473827" cy="159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0"/>
    </mc:Choice>
    <mc:Fallback xmlns="">
      <p:transition spd="slow" advTm="1263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A Real Soft-to-Hard Fault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6828A5-7C70-C94F-A1A9-80C93F635483}"/>
              </a:ext>
            </a:extLst>
          </p:cNvPr>
          <p:cNvGrpSpPr/>
          <p:nvPr/>
        </p:nvGrpSpPr>
        <p:grpSpPr>
          <a:xfrm>
            <a:off x="437567" y="1673371"/>
            <a:ext cx="3091260" cy="2562199"/>
            <a:chOff x="326327" y="1540091"/>
            <a:chExt cx="3091260" cy="2562199"/>
          </a:xfrm>
        </p:grpSpPr>
        <p:sp>
          <p:nvSpPr>
            <p:cNvPr id="228" name="Google Shape;228;p24"/>
            <p:cNvSpPr/>
            <p:nvPr/>
          </p:nvSpPr>
          <p:spPr>
            <a:xfrm>
              <a:off x="384887" y="1540092"/>
              <a:ext cx="3032700" cy="2562198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454362" y="1993536"/>
              <a:ext cx="2871600" cy="1592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497337" y="2180086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Item</a:t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1350608" y="3718224"/>
              <a:ext cx="870087" cy="264912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/>
                <a:t>CCD</a:t>
              </a:r>
              <a:endParaRPr sz="1100" dirty="0"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1030737" y="2180086"/>
              <a:ext cx="8325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refcount</a:t>
              </a:r>
              <a:endParaRPr sz="1200"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1868937" y="2180086"/>
              <a:ext cx="6843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h_next</a:t>
              </a:r>
              <a:endParaRPr sz="1200"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2554737" y="2180086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val</a:t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97337" y="2713486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Item</a:t>
              </a: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1030737" y="2713486"/>
              <a:ext cx="8325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highlight>
                    <a:srgbClr val="FF0000"/>
                  </a:highlight>
                </a:rPr>
                <a:t>refcount</a:t>
              </a:r>
              <a:endParaRPr sz="1200">
                <a:highlight>
                  <a:srgbClr val="FF0000"/>
                </a:highlight>
              </a:endParaRPr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1868937" y="2713486"/>
              <a:ext cx="6843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highlight>
                    <a:srgbClr val="FF0000"/>
                  </a:highlight>
                </a:rPr>
                <a:t>h_next</a:t>
              </a:r>
              <a:endParaRPr sz="1200">
                <a:highlight>
                  <a:srgbClr val="FF0000"/>
                </a:highlight>
              </a:endParaRPr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2554737" y="2713486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val</a:t>
              </a:r>
              <a:endParaRPr/>
            </a:p>
          </p:txBody>
        </p:sp>
        <p:sp>
          <p:nvSpPr>
            <p:cNvPr id="239" name="Google Shape;239;p24"/>
            <p:cNvSpPr txBox="1"/>
            <p:nvPr/>
          </p:nvSpPr>
          <p:spPr>
            <a:xfrm>
              <a:off x="1708162" y="2941161"/>
              <a:ext cx="48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/>
                <a:t>.</a:t>
              </a:r>
              <a:endParaRPr sz="2000" b="1"/>
            </a:p>
          </p:txBody>
        </p:sp>
        <p:sp>
          <p:nvSpPr>
            <p:cNvPr id="240" name="Google Shape;240;p24"/>
            <p:cNvSpPr txBox="1"/>
            <p:nvPr/>
          </p:nvSpPr>
          <p:spPr>
            <a:xfrm>
              <a:off x="1708162" y="3017361"/>
              <a:ext cx="48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/>
                <a:t>.</a:t>
              </a:r>
              <a:endParaRPr sz="2000" b="1"/>
            </a:p>
          </p:txBody>
        </p:sp>
        <p:sp>
          <p:nvSpPr>
            <p:cNvPr id="241" name="Google Shape;241;p24"/>
            <p:cNvSpPr txBox="1"/>
            <p:nvPr/>
          </p:nvSpPr>
          <p:spPr>
            <a:xfrm>
              <a:off x="1708162" y="3093561"/>
              <a:ext cx="48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/>
                <a:t>.</a:t>
              </a:r>
              <a:endParaRPr sz="2000" b="1"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1074236" y="2543845"/>
              <a:ext cx="766500" cy="7395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pic>
          <p:nvPicPr>
            <p:cNvPr id="243" name="Google Shape;24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2797" y="3065511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4"/>
            <p:cNvSpPr/>
            <p:nvPr/>
          </p:nvSpPr>
          <p:spPr>
            <a:xfrm>
              <a:off x="1868939" y="2543836"/>
              <a:ext cx="684300" cy="7395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27" name="Google Shape;227;p24"/>
            <p:cNvSpPr txBox="1"/>
            <p:nvPr/>
          </p:nvSpPr>
          <p:spPr>
            <a:xfrm>
              <a:off x="326327" y="1540091"/>
              <a:ext cx="8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Memory</a:t>
              </a:r>
              <a:endParaRPr dirty="0"/>
            </a:p>
          </p:txBody>
        </p:sp>
      </p:grpSp>
      <p:sp>
        <p:nvSpPr>
          <p:cNvPr id="245" name="Google Shape;245;p24"/>
          <p:cNvSpPr txBox="1"/>
          <p:nvPr/>
        </p:nvSpPr>
        <p:spPr>
          <a:xfrm>
            <a:off x="774580" y="4520425"/>
            <a:ext cx="199328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Memcached</a:t>
            </a:r>
            <a:endParaRPr dirty="0"/>
          </a:p>
        </p:txBody>
      </p:sp>
      <p:cxnSp>
        <p:nvCxnSpPr>
          <p:cNvPr id="246" name="Google Shape;246;p24"/>
          <p:cNvCxnSpPr>
            <a:cxnSpLocks/>
          </p:cNvCxnSpPr>
          <p:nvPr/>
        </p:nvCxnSpPr>
        <p:spPr>
          <a:xfrm>
            <a:off x="3555460" y="3090051"/>
            <a:ext cx="1382533" cy="607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24"/>
          <p:cNvSpPr txBox="1"/>
          <p:nvPr/>
        </p:nvSpPr>
        <p:spPr>
          <a:xfrm>
            <a:off x="5125096" y="1311672"/>
            <a:ext cx="3032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Traditional, Disk-based System</a:t>
            </a:r>
            <a:endParaRPr dirty="0"/>
          </a:p>
        </p:txBody>
      </p:sp>
      <p:sp>
        <p:nvSpPr>
          <p:cNvPr id="248" name="Google Shape;248;p24"/>
          <p:cNvSpPr txBox="1"/>
          <p:nvPr/>
        </p:nvSpPr>
        <p:spPr>
          <a:xfrm>
            <a:off x="3865847" y="2682491"/>
            <a:ext cx="830081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Restart</a:t>
            </a:r>
            <a:endParaRPr dirty="0"/>
          </a:p>
        </p:txBody>
      </p:sp>
      <p:sp>
        <p:nvSpPr>
          <p:cNvPr id="266" name="Google Shape;266;p24"/>
          <p:cNvSpPr txBox="1"/>
          <p:nvPr/>
        </p:nvSpPr>
        <p:spPr>
          <a:xfrm>
            <a:off x="3953635" y="4217674"/>
            <a:ext cx="532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" sz="2000" dirty="0"/>
              <a:t>The two bad soft states go away after restart</a:t>
            </a:r>
            <a:endParaRPr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159D95-2A5A-994F-9926-4B203CEB5F64}"/>
              </a:ext>
            </a:extLst>
          </p:cNvPr>
          <p:cNvGrpSpPr/>
          <p:nvPr/>
        </p:nvGrpSpPr>
        <p:grpSpPr>
          <a:xfrm>
            <a:off x="5158161" y="1673371"/>
            <a:ext cx="3091260" cy="2562199"/>
            <a:chOff x="5158161" y="1673371"/>
            <a:chExt cx="3091260" cy="2562199"/>
          </a:xfrm>
        </p:grpSpPr>
        <p:sp>
          <p:nvSpPr>
            <p:cNvPr id="54" name="Google Shape;228;p24">
              <a:extLst>
                <a:ext uri="{FF2B5EF4-FFF2-40B4-BE49-F238E27FC236}">
                  <a16:creationId xmlns:a16="http://schemas.microsoft.com/office/drawing/2014/main" id="{F37BFFD3-9138-F84E-9F70-74CB81272AD6}"/>
                </a:ext>
              </a:extLst>
            </p:cNvPr>
            <p:cNvSpPr/>
            <p:nvPr/>
          </p:nvSpPr>
          <p:spPr>
            <a:xfrm>
              <a:off x="5216721" y="1673372"/>
              <a:ext cx="3032700" cy="2562198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9;p24">
              <a:extLst>
                <a:ext uri="{FF2B5EF4-FFF2-40B4-BE49-F238E27FC236}">
                  <a16:creationId xmlns:a16="http://schemas.microsoft.com/office/drawing/2014/main" id="{EFE0135B-53C4-7F46-9CB5-787D49E1A9D3}"/>
                </a:ext>
              </a:extLst>
            </p:cNvPr>
            <p:cNvSpPr/>
            <p:nvPr/>
          </p:nvSpPr>
          <p:spPr>
            <a:xfrm>
              <a:off x="5286196" y="2126816"/>
              <a:ext cx="2871600" cy="1592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0;p24">
              <a:extLst>
                <a:ext uri="{FF2B5EF4-FFF2-40B4-BE49-F238E27FC236}">
                  <a16:creationId xmlns:a16="http://schemas.microsoft.com/office/drawing/2014/main" id="{C6271EA9-5049-0E4F-B455-B56EC5589D4F}"/>
                </a:ext>
              </a:extLst>
            </p:cNvPr>
            <p:cNvSpPr/>
            <p:nvPr/>
          </p:nvSpPr>
          <p:spPr>
            <a:xfrm>
              <a:off x="5329171" y="2313366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Item</a:t>
              </a:r>
              <a:endParaRPr/>
            </a:p>
          </p:txBody>
        </p:sp>
        <p:sp>
          <p:nvSpPr>
            <p:cNvPr id="57" name="Google Shape;231;p24">
              <a:extLst>
                <a:ext uri="{FF2B5EF4-FFF2-40B4-BE49-F238E27FC236}">
                  <a16:creationId xmlns:a16="http://schemas.microsoft.com/office/drawing/2014/main" id="{6EB89936-94CB-7B48-B2FC-74382329D133}"/>
                </a:ext>
              </a:extLst>
            </p:cNvPr>
            <p:cNvSpPr/>
            <p:nvPr/>
          </p:nvSpPr>
          <p:spPr>
            <a:xfrm>
              <a:off x="6182442" y="3851504"/>
              <a:ext cx="870087" cy="264912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/>
                <a:t>CCD</a:t>
              </a:r>
              <a:endParaRPr sz="1100" dirty="0"/>
            </a:p>
          </p:txBody>
        </p:sp>
        <p:sp>
          <p:nvSpPr>
            <p:cNvPr id="58" name="Google Shape;232;p24">
              <a:extLst>
                <a:ext uri="{FF2B5EF4-FFF2-40B4-BE49-F238E27FC236}">
                  <a16:creationId xmlns:a16="http://schemas.microsoft.com/office/drawing/2014/main" id="{C37820B4-9467-1A4C-8BC1-EF95633EA18C}"/>
                </a:ext>
              </a:extLst>
            </p:cNvPr>
            <p:cNvSpPr/>
            <p:nvPr/>
          </p:nvSpPr>
          <p:spPr>
            <a:xfrm>
              <a:off x="5862571" y="2313366"/>
              <a:ext cx="8325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refcount</a:t>
              </a:r>
              <a:endParaRPr sz="1200"/>
            </a:p>
          </p:txBody>
        </p:sp>
        <p:sp>
          <p:nvSpPr>
            <p:cNvPr id="59" name="Google Shape;233;p24">
              <a:extLst>
                <a:ext uri="{FF2B5EF4-FFF2-40B4-BE49-F238E27FC236}">
                  <a16:creationId xmlns:a16="http://schemas.microsoft.com/office/drawing/2014/main" id="{1A6B5D15-608F-C44D-829C-A9064625DE0D}"/>
                </a:ext>
              </a:extLst>
            </p:cNvPr>
            <p:cNvSpPr/>
            <p:nvPr/>
          </p:nvSpPr>
          <p:spPr>
            <a:xfrm>
              <a:off x="6700771" y="2313366"/>
              <a:ext cx="6843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h_next</a:t>
              </a:r>
              <a:endParaRPr sz="1200"/>
            </a:p>
          </p:txBody>
        </p:sp>
        <p:sp>
          <p:nvSpPr>
            <p:cNvPr id="60" name="Google Shape;234;p24">
              <a:extLst>
                <a:ext uri="{FF2B5EF4-FFF2-40B4-BE49-F238E27FC236}">
                  <a16:creationId xmlns:a16="http://schemas.microsoft.com/office/drawing/2014/main" id="{000CE604-29F4-CA4F-A6DB-CF387A239E48}"/>
                </a:ext>
              </a:extLst>
            </p:cNvPr>
            <p:cNvSpPr/>
            <p:nvPr/>
          </p:nvSpPr>
          <p:spPr>
            <a:xfrm>
              <a:off x="7386571" y="2313366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val</a:t>
              </a:r>
              <a:endParaRPr/>
            </a:p>
          </p:txBody>
        </p:sp>
        <p:sp>
          <p:nvSpPr>
            <p:cNvPr id="61" name="Google Shape;235;p24">
              <a:extLst>
                <a:ext uri="{FF2B5EF4-FFF2-40B4-BE49-F238E27FC236}">
                  <a16:creationId xmlns:a16="http://schemas.microsoft.com/office/drawing/2014/main" id="{342F50D6-30EC-9448-934E-2FB7897D510A}"/>
                </a:ext>
              </a:extLst>
            </p:cNvPr>
            <p:cNvSpPr/>
            <p:nvPr/>
          </p:nvSpPr>
          <p:spPr>
            <a:xfrm>
              <a:off x="5329171" y="2846766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Item</a:t>
              </a:r>
              <a:endParaRPr/>
            </a:p>
          </p:txBody>
        </p:sp>
        <p:sp>
          <p:nvSpPr>
            <p:cNvPr id="62" name="Google Shape;236;p24">
              <a:extLst>
                <a:ext uri="{FF2B5EF4-FFF2-40B4-BE49-F238E27FC236}">
                  <a16:creationId xmlns:a16="http://schemas.microsoft.com/office/drawing/2014/main" id="{B5698E7B-08A6-F14F-946A-19C1EAC6BFD2}"/>
                </a:ext>
              </a:extLst>
            </p:cNvPr>
            <p:cNvSpPr/>
            <p:nvPr/>
          </p:nvSpPr>
          <p:spPr>
            <a:xfrm>
              <a:off x="5862571" y="2846766"/>
              <a:ext cx="8325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err="1">
                  <a:highlight>
                    <a:srgbClr val="00FF00"/>
                  </a:highlight>
                </a:rPr>
                <a:t>refcount</a:t>
              </a:r>
              <a:endParaRPr sz="1200" dirty="0">
                <a:highlight>
                  <a:srgbClr val="00FF00"/>
                </a:highlight>
              </a:endParaRPr>
            </a:p>
          </p:txBody>
        </p:sp>
        <p:sp>
          <p:nvSpPr>
            <p:cNvPr id="63" name="Google Shape;237;p24">
              <a:extLst>
                <a:ext uri="{FF2B5EF4-FFF2-40B4-BE49-F238E27FC236}">
                  <a16:creationId xmlns:a16="http://schemas.microsoft.com/office/drawing/2014/main" id="{92D2ED98-16BD-C242-8731-9CF4DE2AE849}"/>
                </a:ext>
              </a:extLst>
            </p:cNvPr>
            <p:cNvSpPr/>
            <p:nvPr/>
          </p:nvSpPr>
          <p:spPr>
            <a:xfrm>
              <a:off x="6700771" y="2846766"/>
              <a:ext cx="6843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highlight>
                    <a:srgbClr val="00FF00"/>
                  </a:highlight>
                </a:rPr>
                <a:t>h_next</a:t>
              </a:r>
              <a:endParaRPr sz="1200">
                <a:highlight>
                  <a:srgbClr val="00FF00"/>
                </a:highlight>
              </a:endParaRPr>
            </a:p>
          </p:txBody>
        </p:sp>
        <p:sp>
          <p:nvSpPr>
            <p:cNvPr id="64" name="Google Shape;238;p24">
              <a:extLst>
                <a:ext uri="{FF2B5EF4-FFF2-40B4-BE49-F238E27FC236}">
                  <a16:creationId xmlns:a16="http://schemas.microsoft.com/office/drawing/2014/main" id="{C3ED19D3-1E3C-4B47-B9ED-A2D5A2259CF7}"/>
                </a:ext>
              </a:extLst>
            </p:cNvPr>
            <p:cNvSpPr/>
            <p:nvPr/>
          </p:nvSpPr>
          <p:spPr>
            <a:xfrm>
              <a:off x="7386571" y="2846766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val</a:t>
              </a:r>
              <a:endParaRPr/>
            </a:p>
          </p:txBody>
        </p:sp>
        <p:sp>
          <p:nvSpPr>
            <p:cNvPr id="65" name="Google Shape;239;p24">
              <a:extLst>
                <a:ext uri="{FF2B5EF4-FFF2-40B4-BE49-F238E27FC236}">
                  <a16:creationId xmlns:a16="http://schemas.microsoft.com/office/drawing/2014/main" id="{AFCAE174-0148-5E46-92BC-09178C6139F3}"/>
                </a:ext>
              </a:extLst>
            </p:cNvPr>
            <p:cNvSpPr txBox="1"/>
            <p:nvPr/>
          </p:nvSpPr>
          <p:spPr>
            <a:xfrm>
              <a:off x="6539996" y="3074441"/>
              <a:ext cx="48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/>
                <a:t>.</a:t>
              </a:r>
              <a:endParaRPr sz="2000" b="1"/>
            </a:p>
          </p:txBody>
        </p:sp>
        <p:sp>
          <p:nvSpPr>
            <p:cNvPr id="66" name="Google Shape;240;p24">
              <a:extLst>
                <a:ext uri="{FF2B5EF4-FFF2-40B4-BE49-F238E27FC236}">
                  <a16:creationId xmlns:a16="http://schemas.microsoft.com/office/drawing/2014/main" id="{CE680510-5A8C-BB4C-98F3-142BA327E591}"/>
                </a:ext>
              </a:extLst>
            </p:cNvPr>
            <p:cNvSpPr txBox="1"/>
            <p:nvPr/>
          </p:nvSpPr>
          <p:spPr>
            <a:xfrm>
              <a:off x="6539996" y="3150641"/>
              <a:ext cx="48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/>
                <a:t>.</a:t>
              </a:r>
              <a:endParaRPr sz="2000" b="1"/>
            </a:p>
          </p:txBody>
        </p:sp>
        <p:sp>
          <p:nvSpPr>
            <p:cNvPr id="67" name="Google Shape;241;p24">
              <a:extLst>
                <a:ext uri="{FF2B5EF4-FFF2-40B4-BE49-F238E27FC236}">
                  <a16:creationId xmlns:a16="http://schemas.microsoft.com/office/drawing/2014/main" id="{0DBC2FA5-37A7-0F4D-BFF9-B11B9C6839D0}"/>
                </a:ext>
              </a:extLst>
            </p:cNvPr>
            <p:cNvSpPr txBox="1"/>
            <p:nvPr/>
          </p:nvSpPr>
          <p:spPr>
            <a:xfrm>
              <a:off x="6539996" y="3226841"/>
              <a:ext cx="48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/>
                <a:t>.</a:t>
              </a:r>
              <a:endParaRPr sz="2000" b="1"/>
            </a:p>
          </p:txBody>
        </p:sp>
        <p:sp>
          <p:nvSpPr>
            <p:cNvPr id="68" name="Google Shape;242;p24">
              <a:extLst>
                <a:ext uri="{FF2B5EF4-FFF2-40B4-BE49-F238E27FC236}">
                  <a16:creationId xmlns:a16="http://schemas.microsoft.com/office/drawing/2014/main" id="{AC75A689-6FFE-A240-9FB4-7417C04E2532}"/>
                </a:ext>
              </a:extLst>
            </p:cNvPr>
            <p:cNvSpPr/>
            <p:nvPr/>
          </p:nvSpPr>
          <p:spPr>
            <a:xfrm>
              <a:off x="5901938" y="2695670"/>
              <a:ext cx="766500" cy="739500"/>
            </a:xfrm>
            <a:prstGeom prst="ellipse">
              <a:avLst/>
            </a:prstGeom>
            <a:noFill/>
            <a:ln w="38100" cap="flat" cmpd="sng">
              <a:solidFill>
                <a:srgbClr val="00F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92D050"/>
                </a:solidFill>
                <a:highlight>
                  <a:srgbClr val="00FF00"/>
                </a:highlight>
              </a:endParaRPr>
            </a:p>
          </p:txBody>
        </p:sp>
        <p:sp>
          <p:nvSpPr>
            <p:cNvPr id="70" name="Google Shape;244;p24">
              <a:extLst>
                <a:ext uri="{FF2B5EF4-FFF2-40B4-BE49-F238E27FC236}">
                  <a16:creationId xmlns:a16="http://schemas.microsoft.com/office/drawing/2014/main" id="{C5B74F34-9223-7E4C-970E-42726D646086}"/>
                </a:ext>
              </a:extLst>
            </p:cNvPr>
            <p:cNvSpPr/>
            <p:nvPr/>
          </p:nvSpPr>
          <p:spPr>
            <a:xfrm>
              <a:off x="6734438" y="2696516"/>
              <a:ext cx="650069" cy="702508"/>
            </a:xfrm>
            <a:prstGeom prst="ellipse">
              <a:avLst/>
            </a:prstGeom>
            <a:noFill/>
            <a:ln w="38100" cap="flat" cmpd="sng">
              <a:solidFill>
                <a:srgbClr val="00FA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/>
            </a:p>
          </p:txBody>
        </p:sp>
        <p:sp>
          <p:nvSpPr>
            <p:cNvPr id="71" name="Google Shape;227;p24">
              <a:extLst>
                <a:ext uri="{FF2B5EF4-FFF2-40B4-BE49-F238E27FC236}">
                  <a16:creationId xmlns:a16="http://schemas.microsoft.com/office/drawing/2014/main" id="{F70526C2-82E7-3749-B786-BF46A9760E2B}"/>
                </a:ext>
              </a:extLst>
            </p:cNvPr>
            <p:cNvSpPr txBox="1"/>
            <p:nvPr/>
          </p:nvSpPr>
          <p:spPr>
            <a:xfrm>
              <a:off x="5158161" y="1673371"/>
              <a:ext cx="8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Memory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8"/>
    </mc:Choice>
    <mc:Fallback xmlns="">
      <p:transition spd="slow" advTm="722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24539DE-9D26-864A-92C5-D750CE44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02" y="822742"/>
            <a:ext cx="2074189" cy="1885626"/>
          </a:xfrm>
          <a:prstGeom prst="rect">
            <a:avLst/>
          </a:prstGeom>
        </p:spPr>
      </p:pic>
      <p:sp>
        <p:nvSpPr>
          <p:cNvPr id="271" name="Google Shape;2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A Real Soft-to-Hard Fault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0" name="Picture 1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90AB9CE-484F-3F46-9E13-7A82A52E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04784"/>
            <a:ext cx="2783227" cy="2594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5EE5E7-4C37-924A-9A60-D10A1773BFE9}"/>
              </a:ext>
            </a:extLst>
          </p:cNvPr>
          <p:cNvCxnSpPr>
            <a:cxnSpLocks/>
            <a:stCxn id="15" idx="1"/>
            <a:endCxn id="20" idx="0"/>
          </p:cNvCxnSpPr>
          <p:nvPr/>
        </p:nvCxnSpPr>
        <p:spPr>
          <a:xfrm flipH="1">
            <a:off x="1703314" y="1765555"/>
            <a:ext cx="1589688" cy="43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0514ED-176F-F140-AEBC-4357F71B9D0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367191" y="1765555"/>
            <a:ext cx="1728287" cy="29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F379431-96CC-4446-97AB-5815CC780584}"/>
              </a:ext>
            </a:extLst>
          </p:cNvPr>
          <p:cNvSpPr txBox="1"/>
          <p:nvPr/>
        </p:nvSpPr>
        <p:spPr>
          <a:xfrm>
            <a:off x="1998499" y="1765555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Restart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9B8F0B7-D34D-A94A-A7E7-D3336E7A180B}"/>
              </a:ext>
            </a:extLst>
          </p:cNvPr>
          <p:cNvSpPr txBox="1"/>
          <p:nvPr/>
        </p:nvSpPr>
        <p:spPr>
          <a:xfrm>
            <a:off x="5920109" y="1652464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Restart</a:t>
            </a:r>
          </a:p>
        </p:txBody>
      </p:sp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F9993198-1400-5746-9689-A50A74A54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669" y="2148239"/>
            <a:ext cx="2701044" cy="2632081"/>
          </a:xfrm>
          <a:prstGeom prst="rect">
            <a:avLst/>
          </a:prstGeom>
        </p:spPr>
      </p:pic>
      <p:pic>
        <p:nvPicPr>
          <p:cNvPr id="178" name="Google Shape;329;p25">
            <a:extLst>
              <a:ext uri="{FF2B5EF4-FFF2-40B4-BE49-F238E27FC236}">
                <a16:creationId xmlns:a16="http://schemas.microsoft.com/office/drawing/2014/main" id="{6C8702D4-9E61-A940-BEA4-8A8062A2BC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5635" y="3762704"/>
            <a:ext cx="498481" cy="36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292;p25">
            <a:extLst>
              <a:ext uri="{FF2B5EF4-FFF2-40B4-BE49-F238E27FC236}">
                <a16:creationId xmlns:a16="http://schemas.microsoft.com/office/drawing/2014/main" id="{947437A1-B7DE-1A45-A784-39C36D59BD5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4933" y="2190803"/>
            <a:ext cx="1055050" cy="3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4"/>
    </mc:Choice>
    <mc:Fallback xmlns="">
      <p:transition spd="slow" advTm="160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Our Contributions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Hard Fault Study</a:t>
            </a:r>
            <a:r>
              <a:rPr lang="en" sz="2000" b="1" dirty="0">
                <a:solidFill>
                  <a:srgbClr val="000000"/>
                </a:solidFill>
              </a:rPr>
              <a:t> </a:t>
            </a:r>
            <a:r>
              <a:rPr lang="en" sz="2000" dirty="0">
                <a:solidFill>
                  <a:srgbClr val="000000"/>
                </a:solidFill>
              </a:rPr>
              <a:t>where we examine 28 </a:t>
            </a:r>
            <a:r>
              <a:rPr lang="en" sz="2000" b="1" dirty="0">
                <a:solidFill>
                  <a:srgbClr val="000000"/>
                </a:solidFill>
              </a:rPr>
              <a:t>real-world bugs</a:t>
            </a:r>
            <a:r>
              <a:rPr lang="en" sz="2000" dirty="0">
                <a:solidFill>
                  <a:srgbClr val="000000"/>
                </a:solidFill>
              </a:rPr>
              <a:t> </a:t>
            </a:r>
            <a:r>
              <a:rPr lang="en" sz="2000" b="1" dirty="0">
                <a:solidFill>
                  <a:srgbClr val="000000"/>
                </a:solidFill>
              </a:rPr>
              <a:t>in PM systems</a:t>
            </a:r>
            <a:r>
              <a:rPr lang="en" sz="2000" dirty="0">
                <a:solidFill>
                  <a:srgbClr val="000000"/>
                </a:solidFill>
              </a:rPr>
              <a:t> and analyze the bugs. 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342" name="Google Shape;34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43" name="Google Shape;343;p26"/>
          <p:cNvSpPr txBox="1"/>
          <p:nvPr/>
        </p:nvSpPr>
        <p:spPr>
          <a:xfrm>
            <a:off x="311800" y="2440425"/>
            <a:ext cx="8520600" cy="152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 err="1">
                <a:solidFill>
                  <a:schemeClr val="dk1"/>
                </a:solidFill>
              </a:rPr>
              <a:t>Arthas</a:t>
            </a:r>
            <a:r>
              <a:rPr lang="en" sz="2000" b="1" dirty="0">
                <a:solidFill>
                  <a:schemeClr val="dk1"/>
                </a:solidFill>
              </a:rPr>
              <a:t>: tool to recover PM systems that suffer from Soft-to-Hard Faults </a:t>
            </a:r>
            <a:endParaRPr sz="2000" b="1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Dependency-based rollback - minimize data loss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Static Analysis - to aid dependency formulation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5"/>
    </mc:Choice>
    <mc:Fallback xmlns="">
      <p:transition spd="slow" advTm="1593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Hard Fault Study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We found 28 bugs from 7 PM systems that demonstrate the soft-to-hard fault problem.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350" name="Google Shape;35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51" name="Google Shape;3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962" y="2046775"/>
            <a:ext cx="5574088" cy="2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3"/>
    </mc:Choice>
    <mc:Fallback xmlns="">
      <p:transition spd="slow" advTm="90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Finding 1: Root Causes Are Diverse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58" name="Google Shape;358;p28"/>
          <p:cNvSpPr txBox="1"/>
          <p:nvPr/>
        </p:nvSpPr>
        <p:spPr>
          <a:xfrm>
            <a:off x="3611850" y="3270875"/>
            <a:ext cx="34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Root Cause Distribution</a:t>
            </a:r>
            <a:endParaRPr b="1"/>
          </a:p>
        </p:txBody>
      </p:sp>
      <p:sp>
        <p:nvSpPr>
          <p:cNvPr id="359" name="Google Shape;359;p28"/>
          <p:cNvSpPr txBox="1"/>
          <p:nvPr/>
        </p:nvSpPr>
        <p:spPr>
          <a:xfrm>
            <a:off x="686625" y="3732775"/>
            <a:ext cx="7989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" sz="2000" dirty="0"/>
              <a:t>PM Hard Faults can be caused by </a:t>
            </a:r>
            <a:r>
              <a:rPr lang="en" sz="2000" b="1" dirty="0"/>
              <a:t>many different types</a:t>
            </a:r>
            <a:r>
              <a:rPr lang="en" sz="2000" dirty="0"/>
              <a:t> of root causes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" sz="2000" dirty="0"/>
              <a:t>Logic Errors are most prevalent (46%), but other types of root causes are relatively </a:t>
            </a:r>
            <a:r>
              <a:rPr lang="en" sz="2000" b="1" dirty="0"/>
              <a:t>evenly distributed</a:t>
            </a:r>
            <a:endParaRPr sz="2000" b="1" dirty="0"/>
          </a:p>
        </p:txBody>
      </p:sp>
      <p:pic>
        <p:nvPicPr>
          <p:cNvPr id="360" name="Google Shape;3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475" y="1046450"/>
            <a:ext cx="3307051" cy="2224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28"/>
          <p:cNvCxnSpPr/>
          <p:nvPr/>
        </p:nvCxnSpPr>
        <p:spPr>
          <a:xfrm rot="10800000">
            <a:off x="3083550" y="1435600"/>
            <a:ext cx="199800" cy="13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/>
          <p:nvPr/>
        </p:nvSpPr>
        <p:spPr>
          <a:xfrm>
            <a:off x="2659150" y="1172800"/>
            <a:ext cx="76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3.6%</a:t>
            </a:r>
            <a:endParaRPr sz="1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5"/>
    </mc:Choice>
    <mc:Fallback xmlns="">
      <p:transition spd="slow" advTm="173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Finding 2: Consequences Are Severe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79" name="Google Shape;3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749" y="1017725"/>
            <a:ext cx="3891524" cy="256354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0"/>
          <p:cNvSpPr txBox="1"/>
          <p:nvPr/>
        </p:nvSpPr>
        <p:spPr>
          <a:xfrm>
            <a:off x="686625" y="3885175"/>
            <a:ext cx="7989900" cy="1272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" sz="2000" dirty="0"/>
              <a:t>PM Hard Faults cause </a:t>
            </a:r>
            <a:r>
              <a:rPr lang="en" sz="2000" b="1" dirty="0"/>
              <a:t>severe problems</a:t>
            </a:r>
            <a:r>
              <a:rPr lang="en" sz="2000" dirty="0"/>
              <a:t>, such as </a:t>
            </a:r>
            <a:r>
              <a:rPr lang="en" sz="2000" b="1" dirty="0"/>
              <a:t>repeated crashes</a:t>
            </a:r>
            <a:r>
              <a:rPr lang="en" sz="2000" dirty="0"/>
              <a:t> and </a:t>
            </a:r>
            <a:r>
              <a:rPr lang="en" sz="2000" b="1" dirty="0"/>
              <a:t>wrong results</a:t>
            </a:r>
            <a:r>
              <a:rPr lang="en" sz="2000" dirty="0"/>
              <a:t>, not just minor issues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b="1" dirty="0"/>
          </a:p>
        </p:txBody>
      </p:sp>
      <p:sp>
        <p:nvSpPr>
          <p:cNvPr id="381" name="Google Shape;381;p30"/>
          <p:cNvSpPr txBox="1"/>
          <p:nvPr/>
        </p:nvSpPr>
        <p:spPr>
          <a:xfrm>
            <a:off x="2675550" y="3520575"/>
            <a:ext cx="34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Consequence Distribution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76"/>
    </mc:Choice>
    <mc:Fallback xmlns="">
      <p:transition spd="slow" advTm="1477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latin typeface="+mj-lt"/>
                <a:ea typeface="Helvetica Neue"/>
                <a:cs typeface="Helvetica Neue"/>
                <a:sym typeface="Helvetica Neue"/>
              </a:rPr>
              <a:t>Finding 3: Over </a:t>
            </a:r>
            <a:r>
              <a:rPr lang="en" sz="2600" b="1" dirty="0">
                <a:latin typeface="+mj-lt"/>
              </a:rPr>
              <a:t>H</a:t>
            </a:r>
            <a:r>
              <a:rPr lang="en" sz="2600" b="1" dirty="0">
                <a:latin typeface="+mj-lt"/>
                <a:ea typeface="Helvetica Neue"/>
                <a:cs typeface="Helvetica Neue"/>
                <a:sym typeface="Helvetica Neue"/>
              </a:rPr>
              <a:t>alf </a:t>
            </a:r>
            <a:r>
              <a:rPr lang="en" sz="2600" b="1" dirty="0">
                <a:latin typeface="+mj-lt"/>
              </a:rPr>
              <a:t>P</a:t>
            </a:r>
            <a:r>
              <a:rPr lang="en" sz="2600" b="1" dirty="0">
                <a:latin typeface="+mj-lt"/>
                <a:ea typeface="Helvetica Neue"/>
                <a:cs typeface="Helvetica Neue"/>
                <a:sym typeface="Helvetica Neue"/>
              </a:rPr>
              <a:t>ropagate </a:t>
            </a:r>
            <a:r>
              <a:rPr lang="en" sz="2600" b="1" dirty="0">
                <a:latin typeface="+mj-lt"/>
              </a:rPr>
              <a:t>B</a:t>
            </a:r>
            <a:r>
              <a:rPr lang="en" sz="2600" b="1" dirty="0">
                <a:latin typeface="+mj-lt"/>
                <a:ea typeface="Helvetica Neue"/>
                <a:cs typeface="Helvetica Neue"/>
                <a:sym typeface="Helvetica Neue"/>
              </a:rPr>
              <a:t>ad </a:t>
            </a:r>
            <a:r>
              <a:rPr lang="en" sz="2600" b="1" dirty="0">
                <a:latin typeface="+mj-lt"/>
              </a:rPr>
              <a:t>S</a:t>
            </a:r>
            <a:r>
              <a:rPr lang="en" sz="2600" b="1" dirty="0">
                <a:latin typeface="+mj-lt"/>
                <a:ea typeface="Helvetica Neue"/>
                <a:cs typeface="Helvetica Neue"/>
                <a:sym typeface="Helvetica Neue"/>
              </a:rPr>
              <a:t>tate</a:t>
            </a:r>
            <a:endParaRPr sz="26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88" name="Google Shape;388;p31"/>
          <p:cNvSpPr txBox="1"/>
          <p:nvPr/>
        </p:nvSpPr>
        <p:spPr>
          <a:xfrm>
            <a:off x="482550" y="3908150"/>
            <a:ext cx="7989900" cy="20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68% of the bugs propagate bad state</a:t>
            </a:r>
            <a:r>
              <a:rPr lang="en" sz="2000" dirty="0">
                <a:solidFill>
                  <a:schemeClr val="dk1"/>
                </a:solidFill>
              </a:rPr>
              <a:t> among volatile and persistent variables </a:t>
            </a:r>
            <a:r>
              <a:rPr lang="en" sz="2000" b="1" dirty="0">
                <a:solidFill>
                  <a:schemeClr val="dk1"/>
                </a:solidFill>
              </a:rPr>
              <a:t>throughout the system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 b="1" dirty="0"/>
          </a:p>
        </p:txBody>
      </p:sp>
      <p:sp>
        <p:nvSpPr>
          <p:cNvPr id="389" name="Google Shape;389;p31"/>
          <p:cNvSpPr txBox="1"/>
          <p:nvPr/>
        </p:nvSpPr>
        <p:spPr>
          <a:xfrm>
            <a:off x="3230400" y="3626150"/>
            <a:ext cx="24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Type Distribution of Cases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90" name="Google Shape;390;p31"/>
          <p:cNvSpPr txBox="1"/>
          <p:nvPr/>
        </p:nvSpPr>
        <p:spPr>
          <a:xfrm>
            <a:off x="482550" y="1132025"/>
            <a:ext cx="78981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Type I:</a:t>
            </a:r>
            <a:r>
              <a:rPr lang="en" sz="1800" dirty="0"/>
              <a:t> PM variable</a:t>
            </a:r>
            <a:r>
              <a:rPr lang="en" sz="1800" b="1" dirty="0"/>
              <a:t> </a:t>
            </a:r>
            <a:r>
              <a:rPr lang="en" sz="1800" dirty="0"/>
              <a:t>has a bad value that </a:t>
            </a:r>
            <a:r>
              <a:rPr lang="en" sz="1800" b="1" dirty="0"/>
              <a:t>directly causes</a:t>
            </a:r>
            <a:r>
              <a:rPr lang="en" sz="1800" dirty="0"/>
              <a:t> the problem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Type II:</a:t>
            </a:r>
            <a:r>
              <a:rPr lang="en" sz="1800" dirty="0"/>
              <a:t> PM variable has a bad value that </a:t>
            </a:r>
            <a:r>
              <a:rPr lang="en" sz="1800" b="1" dirty="0"/>
              <a:t>propagates bad state</a:t>
            </a:r>
            <a:r>
              <a:rPr lang="en" sz="1800" dirty="0"/>
              <a:t> and </a:t>
            </a:r>
            <a:r>
              <a:rPr lang="en" sz="1800" b="1" dirty="0"/>
              <a:t>indirectly causes the problem </a:t>
            </a:r>
            <a:endParaRPr sz="1800" b="1" dirty="0"/>
          </a:p>
        </p:txBody>
      </p:sp>
      <p:graphicFrame>
        <p:nvGraphicFramePr>
          <p:cNvPr id="391" name="Google Shape;391;p31"/>
          <p:cNvGraphicFramePr/>
          <p:nvPr/>
        </p:nvGraphicFramePr>
        <p:xfrm>
          <a:off x="2156475" y="2169713"/>
          <a:ext cx="4831050" cy="1542300"/>
        </p:xfrm>
        <a:graphic>
          <a:graphicData uri="http://schemas.openxmlformats.org/drawingml/2006/table">
            <a:tbl>
              <a:tblPr>
                <a:noFill/>
                <a:tableStyleId>{3FDB119C-B57C-44B1-B214-1A329E6BE662}</a:tableStyleId>
              </a:tblPr>
              <a:tblGrid>
                <a:gridCol w="272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Type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1425" anchor="b">
                    <a:solidFill>
                      <a:srgbClr val="27457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Distribution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91425" anchor="b">
                    <a:solidFill>
                      <a:srgbClr val="2745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Type I (direct)</a:t>
                      </a:r>
                      <a:endParaRPr sz="1200"/>
                    </a:p>
                  </a:txBody>
                  <a:tcPr marL="9525" marR="9525" marT="9525" marB="91425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18%</a:t>
                      </a:r>
                      <a:endParaRPr sz="1200"/>
                    </a:p>
                  </a:txBody>
                  <a:tcPr marL="9525" marR="9525" marT="9525" marB="91425" anchor="b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Type II (indirect propagation)</a:t>
                      </a:r>
                      <a:endParaRPr sz="1200"/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68%</a:t>
                      </a:r>
                      <a:endParaRPr sz="12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Type III (miscellaneous)</a:t>
                      </a:r>
                      <a:endParaRPr sz="1200"/>
                    </a:p>
                  </a:txBody>
                  <a:tcPr marL="9525" marR="9525" marT="9525" marB="91425" anchor="b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14%</a:t>
                      </a:r>
                      <a:endParaRPr sz="1200" dirty="0"/>
                    </a:p>
                  </a:txBody>
                  <a:tcPr marL="9525" marR="9525" marT="9525" marB="91425" anchor="b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78"/>
    </mc:Choice>
    <mc:Fallback xmlns="">
      <p:transition spd="slow" advTm="3017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PM Hard </a:t>
            </a:r>
            <a:r>
              <a:rPr lang="en" b="1" dirty="0">
                <a:latin typeface="+mj-lt"/>
              </a:rPr>
              <a:t>F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aults </a:t>
            </a:r>
            <a:r>
              <a:rPr lang="en" b="1" dirty="0">
                <a:latin typeface="+mj-lt"/>
              </a:rPr>
              <a:t>L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ead to Bad </a:t>
            </a:r>
            <a:r>
              <a:rPr lang="en" b="1" dirty="0">
                <a:latin typeface="+mj-lt"/>
              </a:rPr>
              <a:t>S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tate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98" name="Google Shape;398;p32"/>
          <p:cNvSpPr txBox="1"/>
          <p:nvPr/>
        </p:nvSpPr>
        <p:spPr>
          <a:xfrm>
            <a:off x="311700" y="1152475"/>
            <a:ext cx="82071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PM hard faults are a diverse set of bugs</a:t>
            </a:r>
            <a:endParaRPr sz="2000" b="1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Challenging to statically find all bugs with one solution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Insight: At runtime, PM hard faults eventually cause bad state to be persisted</a:t>
            </a:r>
            <a:endParaRPr sz="1800" b="1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Revert bad states to good states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1546850" y="3720475"/>
            <a:ext cx="1885200" cy="499500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Logic Error</a:t>
            </a:r>
            <a:endParaRPr b="1" dirty="0"/>
          </a:p>
        </p:txBody>
      </p:sp>
      <p:sp>
        <p:nvSpPr>
          <p:cNvPr id="400" name="Google Shape;400;p32"/>
          <p:cNvSpPr/>
          <p:nvPr/>
        </p:nvSpPr>
        <p:spPr>
          <a:xfrm>
            <a:off x="3521950" y="3448425"/>
            <a:ext cx="1885200" cy="4995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Integer Overflow</a:t>
            </a:r>
            <a:endParaRPr b="1"/>
          </a:p>
        </p:txBody>
      </p:sp>
      <p:sp>
        <p:nvSpPr>
          <p:cNvPr id="401" name="Google Shape;401;p32"/>
          <p:cNvSpPr/>
          <p:nvPr/>
        </p:nvSpPr>
        <p:spPr>
          <a:xfrm>
            <a:off x="6208735" y="3698175"/>
            <a:ext cx="1885200" cy="4995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Memory Leak</a:t>
            </a:r>
            <a:endParaRPr b="1" dirty="0"/>
          </a:p>
        </p:txBody>
      </p:sp>
      <p:sp>
        <p:nvSpPr>
          <p:cNvPr id="402" name="Google Shape;402;p32"/>
          <p:cNvSpPr txBox="1"/>
          <p:nvPr/>
        </p:nvSpPr>
        <p:spPr>
          <a:xfrm>
            <a:off x="2527600" y="4369650"/>
            <a:ext cx="4182300" cy="46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Bad state eventually gets persisted</a:t>
            </a:r>
            <a:endParaRPr sz="1800" b="1"/>
          </a:p>
        </p:txBody>
      </p:sp>
      <p:cxnSp>
        <p:nvCxnSpPr>
          <p:cNvPr id="403" name="Google Shape;403;p32"/>
          <p:cNvCxnSpPr/>
          <p:nvPr/>
        </p:nvCxnSpPr>
        <p:spPr>
          <a:xfrm>
            <a:off x="3182244" y="4146825"/>
            <a:ext cx="825300" cy="21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32"/>
          <p:cNvCxnSpPr>
            <a:stCxn id="400" idx="4"/>
          </p:cNvCxnSpPr>
          <p:nvPr/>
        </p:nvCxnSpPr>
        <p:spPr>
          <a:xfrm>
            <a:off x="4464550" y="3947925"/>
            <a:ext cx="3600" cy="40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p32"/>
          <p:cNvCxnSpPr>
            <a:cxnSpLocks/>
          </p:cNvCxnSpPr>
          <p:nvPr/>
        </p:nvCxnSpPr>
        <p:spPr>
          <a:xfrm flipH="1">
            <a:off x="4786450" y="4097600"/>
            <a:ext cx="1572309" cy="25427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002639-6486-2B4F-9CA7-3047578785F5}"/>
              </a:ext>
            </a:extLst>
          </p:cNvPr>
          <p:cNvSpPr txBox="1"/>
          <p:nvPr/>
        </p:nvSpPr>
        <p:spPr>
          <a:xfrm>
            <a:off x="5486400" y="3698175"/>
            <a:ext cx="346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6DFD5-A331-5F4F-96A5-7A4F91464F14}"/>
              </a:ext>
            </a:extLst>
          </p:cNvPr>
          <p:cNvSpPr txBox="1"/>
          <p:nvPr/>
        </p:nvSpPr>
        <p:spPr>
          <a:xfrm>
            <a:off x="5649310" y="3703435"/>
            <a:ext cx="346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A445C-7115-5149-A45D-D6CADF57FF56}"/>
              </a:ext>
            </a:extLst>
          </p:cNvPr>
          <p:cNvSpPr txBox="1"/>
          <p:nvPr/>
        </p:nvSpPr>
        <p:spPr>
          <a:xfrm>
            <a:off x="5804700" y="3703435"/>
            <a:ext cx="346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68"/>
    </mc:Choice>
    <mc:Fallback xmlns="">
      <p:transition spd="slow" advTm="227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b="1" dirty="0">
                <a:latin typeface="+mj-lt"/>
                <a:ea typeface="Helvetica Neue"/>
                <a:cs typeface="Helvetica Neue"/>
                <a:sym typeface="Helvetica Neue"/>
              </a:rPr>
              <a:t>We Must Revert the Root Cause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12" name="Google Shape;412;p33"/>
          <p:cNvSpPr txBox="1"/>
          <p:nvPr/>
        </p:nvSpPr>
        <p:spPr>
          <a:xfrm>
            <a:off x="311700" y="1000075"/>
            <a:ext cx="8207100" cy="14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68% of the bugs propagate bad state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Design Principle:</a:t>
            </a:r>
            <a:r>
              <a:rPr lang="en" sz="1800" b="1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Even when </a:t>
            </a:r>
            <a:r>
              <a:rPr lang="en" sz="1800" b="1" dirty="0">
                <a:solidFill>
                  <a:schemeClr val="dk1"/>
                </a:solidFill>
              </a:rPr>
              <a:t>one bad PM state is rolled back</a:t>
            </a:r>
            <a:r>
              <a:rPr lang="en" sz="1800" dirty="0">
                <a:solidFill>
                  <a:schemeClr val="dk1"/>
                </a:solidFill>
              </a:rPr>
              <a:t>, the </a:t>
            </a:r>
            <a:r>
              <a:rPr lang="en" sz="1800" b="1" dirty="0">
                <a:solidFill>
                  <a:schemeClr val="dk1"/>
                </a:solidFill>
              </a:rPr>
              <a:t>PM system could still quickly hit the same failure</a:t>
            </a:r>
            <a:r>
              <a:rPr lang="en" sz="1800" dirty="0">
                <a:solidFill>
                  <a:schemeClr val="dk1"/>
                </a:solidFill>
              </a:rPr>
              <a:t> if the </a:t>
            </a:r>
            <a:r>
              <a:rPr lang="en" sz="1800" b="1" dirty="0">
                <a:solidFill>
                  <a:schemeClr val="dk1"/>
                </a:solidFill>
              </a:rPr>
              <a:t>root cause</a:t>
            </a:r>
            <a:r>
              <a:rPr lang="en" sz="1800" dirty="0">
                <a:solidFill>
                  <a:schemeClr val="dk1"/>
                </a:solidFill>
              </a:rPr>
              <a:t> of the bad state is not reverted.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3869675" y="2474475"/>
            <a:ext cx="1223400" cy="88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/>
          <p:cNvSpPr/>
          <p:nvPr/>
        </p:nvSpPr>
        <p:spPr>
          <a:xfrm>
            <a:off x="3920825" y="2791575"/>
            <a:ext cx="247200" cy="25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15" name="Google Shape;415;p33"/>
          <p:cNvSpPr/>
          <p:nvPr/>
        </p:nvSpPr>
        <p:spPr>
          <a:xfrm>
            <a:off x="4794725" y="2791575"/>
            <a:ext cx="247200" cy="25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16" name="Google Shape;416;p33"/>
          <p:cNvSpPr/>
          <p:nvPr/>
        </p:nvSpPr>
        <p:spPr>
          <a:xfrm>
            <a:off x="4357775" y="2791575"/>
            <a:ext cx="247200" cy="2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cxnSp>
        <p:nvCxnSpPr>
          <p:cNvPr id="417" name="Google Shape;417;p33"/>
          <p:cNvCxnSpPr>
            <a:stCxn id="414" idx="6"/>
            <a:endCxn id="416" idx="2"/>
          </p:cNvCxnSpPr>
          <p:nvPr/>
        </p:nvCxnSpPr>
        <p:spPr>
          <a:xfrm>
            <a:off x="4168025" y="2917725"/>
            <a:ext cx="18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33"/>
          <p:cNvCxnSpPr/>
          <p:nvPr/>
        </p:nvCxnSpPr>
        <p:spPr>
          <a:xfrm>
            <a:off x="4625225" y="2917725"/>
            <a:ext cx="18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33"/>
          <p:cNvSpPr/>
          <p:nvPr/>
        </p:nvSpPr>
        <p:spPr>
          <a:xfrm>
            <a:off x="5410425" y="3925225"/>
            <a:ext cx="1223400" cy="88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"/>
          <p:cNvSpPr/>
          <p:nvPr/>
        </p:nvSpPr>
        <p:spPr>
          <a:xfrm>
            <a:off x="5461575" y="4242325"/>
            <a:ext cx="247200" cy="25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21" name="Google Shape;421;p33"/>
          <p:cNvSpPr/>
          <p:nvPr/>
        </p:nvSpPr>
        <p:spPr>
          <a:xfrm>
            <a:off x="6335475" y="4242325"/>
            <a:ext cx="247200" cy="2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22" name="Google Shape;422;p33"/>
          <p:cNvSpPr/>
          <p:nvPr/>
        </p:nvSpPr>
        <p:spPr>
          <a:xfrm>
            <a:off x="5898525" y="4242325"/>
            <a:ext cx="247200" cy="2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cxnSp>
        <p:nvCxnSpPr>
          <p:cNvPr id="423" name="Google Shape;423;p33"/>
          <p:cNvCxnSpPr>
            <a:stCxn id="420" idx="6"/>
            <a:endCxn id="422" idx="2"/>
          </p:cNvCxnSpPr>
          <p:nvPr/>
        </p:nvCxnSpPr>
        <p:spPr>
          <a:xfrm>
            <a:off x="5708775" y="4368475"/>
            <a:ext cx="18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33"/>
          <p:cNvCxnSpPr/>
          <p:nvPr/>
        </p:nvCxnSpPr>
        <p:spPr>
          <a:xfrm>
            <a:off x="6165975" y="4368475"/>
            <a:ext cx="18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5" name="Google Shape;425;p33"/>
          <p:cNvSpPr/>
          <p:nvPr/>
        </p:nvSpPr>
        <p:spPr>
          <a:xfrm>
            <a:off x="2426700" y="3925225"/>
            <a:ext cx="1223400" cy="88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3"/>
          <p:cNvSpPr/>
          <p:nvPr/>
        </p:nvSpPr>
        <p:spPr>
          <a:xfrm>
            <a:off x="2477850" y="4242325"/>
            <a:ext cx="247200" cy="25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27" name="Google Shape;427;p33"/>
          <p:cNvSpPr/>
          <p:nvPr/>
        </p:nvSpPr>
        <p:spPr>
          <a:xfrm>
            <a:off x="3351750" y="4242325"/>
            <a:ext cx="247200" cy="25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28" name="Google Shape;428;p33"/>
          <p:cNvSpPr/>
          <p:nvPr/>
        </p:nvSpPr>
        <p:spPr>
          <a:xfrm>
            <a:off x="2914800" y="4242325"/>
            <a:ext cx="247200" cy="2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cxnSp>
        <p:nvCxnSpPr>
          <p:cNvPr id="429" name="Google Shape;429;p33"/>
          <p:cNvCxnSpPr>
            <a:stCxn id="426" idx="6"/>
            <a:endCxn id="428" idx="2"/>
          </p:cNvCxnSpPr>
          <p:nvPr/>
        </p:nvCxnSpPr>
        <p:spPr>
          <a:xfrm>
            <a:off x="2725050" y="4368475"/>
            <a:ext cx="18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33"/>
          <p:cNvCxnSpPr/>
          <p:nvPr/>
        </p:nvCxnSpPr>
        <p:spPr>
          <a:xfrm>
            <a:off x="3182250" y="4368475"/>
            <a:ext cx="18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33"/>
          <p:cNvSpPr/>
          <p:nvPr/>
        </p:nvSpPr>
        <p:spPr>
          <a:xfrm>
            <a:off x="4970975" y="2452975"/>
            <a:ext cx="366012" cy="461700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3"/>
          <p:cNvSpPr txBox="1"/>
          <p:nvPr/>
        </p:nvSpPr>
        <p:spPr>
          <a:xfrm>
            <a:off x="5260763" y="245297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433" name="Google Shape;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81374" y="3044349"/>
            <a:ext cx="950724" cy="85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2780349" y="3044337"/>
            <a:ext cx="950724" cy="85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02593" y="4384975"/>
            <a:ext cx="160419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8349" y="3733890"/>
            <a:ext cx="795600" cy="74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0950" y="3708375"/>
            <a:ext cx="795600" cy="7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3"/>
          <p:cNvSpPr/>
          <p:nvPr/>
        </p:nvSpPr>
        <p:spPr>
          <a:xfrm>
            <a:off x="520825" y="2557675"/>
            <a:ext cx="247200" cy="252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39" name="Google Shape;439;p33"/>
          <p:cNvSpPr/>
          <p:nvPr/>
        </p:nvSpPr>
        <p:spPr>
          <a:xfrm>
            <a:off x="520825" y="2949725"/>
            <a:ext cx="247200" cy="252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40" name="Google Shape;440;p33"/>
          <p:cNvSpPr txBox="1"/>
          <p:nvPr/>
        </p:nvSpPr>
        <p:spPr>
          <a:xfrm>
            <a:off x="845825" y="2452975"/>
            <a:ext cx="133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bad state</a:t>
            </a:r>
            <a:endParaRPr sz="1800"/>
          </a:p>
        </p:txBody>
      </p:sp>
      <p:sp>
        <p:nvSpPr>
          <p:cNvPr id="441" name="Google Shape;441;p33"/>
          <p:cNvSpPr txBox="1"/>
          <p:nvPr/>
        </p:nvSpPr>
        <p:spPr>
          <a:xfrm>
            <a:off x="845825" y="2845025"/>
            <a:ext cx="133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good state</a:t>
            </a:r>
            <a:endParaRPr sz="1800"/>
          </a:p>
        </p:txBody>
      </p:sp>
      <p:cxnSp>
        <p:nvCxnSpPr>
          <p:cNvPr id="442" name="Google Shape;442;p33"/>
          <p:cNvCxnSpPr>
            <a:endCxn id="421" idx="7"/>
          </p:cNvCxnSpPr>
          <p:nvPr/>
        </p:nvCxnSpPr>
        <p:spPr>
          <a:xfrm flipH="1">
            <a:off x="6546473" y="3572773"/>
            <a:ext cx="466500" cy="7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33"/>
          <p:cNvSpPr txBox="1"/>
          <p:nvPr/>
        </p:nvSpPr>
        <p:spPr>
          <a:xfrm>
            <a:off x="6725900" y="3223325"/>
            <a:ext cx="21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revert bad state</a:t>
            </a:r>
            <a:endParaRPr sz="1800"/>
          </a:p>
        </p:txBody>
      </p:sp>
      <p:sp>
        <p:nvSpPr>
          <p:cNvPr id="444" name="Google Shape;444;p33"/>
          <p:cNvSpPr txBox="1"/>
          <p:nvPr/>
        </p:nvSpPr>
        <p:spPr>
          <a:xfrm>
            <a:off x="1507475" y="3710225"/>
            <a:ext cx="133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restart system</a:t>
            </a:r>
            <a:endParaRPr sz="1800"/>
          </a:p>
        </p:txBody>
      </p:sp>
      <p:cxnSp>
        <p:nvCxnSpPr>
          <p:cNvPr id="445" name="Google Shape;445;p33"/>
          <p:cNvCxnSpPr>
            <a:endCxn id="427" idx="7"/>
          </p:cNvCxnSpPr>
          <p:nvPr/>
        </p:nvCxnSpPr>
        <p:spPr>
          <a:xfrm flipH="1">
            <a:off x="3562748" y="3847573"/>
            <a:ext cx="416700" cy="43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6" name="Google Shape;446;p33"/>
          <p:cNvSpPr txBox="1"/>
          <p:nvPr/>
        </p:nvSpPr>
        <p:spPr>
          <a:xfrm>
            <a:off x="3954400" y="3546625"/>
            <a:ext cx="113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reoccurs</a:t>
            </a:r>
            <a:endParaRPr sz="1800"/>
          </a:p>
        </p:txBody>
      </p:sp>
      <p:pic>
        <p:nvPicPr>
          <p:cNvPr id="447" name="Google Shape;44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5" y="3572775"/>
            <a:ext cx="1394374" cy="139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6"/>
    </mc:Choice>
    <mc:Fallback xmlns="">
      <p:transition spd="slow" advTm="1252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How to Revert </a:t>
            </a:r>
            <a:r>
              <a:rPr lang="en" b="1" dirty="0">
                <a:latin typeface="+mj-lt"/>
              </a:rPr>
              <a:t>B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ad </a:t>
            </a:r>
            <a:r>
              <a:rPr lang="en" b="1" dirty="0">
                <a:latin typeface="+mj-lt"/>
              </a:rPr>
              <a:t>S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tates?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34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Rollback bad states </a:t>
            </a:r>
            <a:r>
              <a:rPr lang="en" sz="2000" dirty="0">
                <a:solidFill>
                  <a:schemeClr val="dk1"/>
                </a:solidFill>
              </a:rPr>
              <a:t>to a </a:t>
            </a:r>
            <a:r>
              <a:rPr lang="en" sz="2000" b="1" dirty="0">
                <a:solidFill>
                  <a:schemeClr val="dk1"/>
                </a:solidFill>
              </a:rPr>
              <a:t>previous, older version </a:t>
            </a:r>
            <a:r>
              <a:rPr lang="en" sz="2000" dirty="0">
                <a:solidFill>
                  <a:schemeClr val="dk1"/>
                </a:solidFill>
              </a:rPr>
              <a:t>that is a </a:t>
            </a:r>
            <a:r>
              <a:rPr lang="en" sz="2000" b="1" dirty="0">
                <a:solidFill>
                  <a:schemeClr val="dk1"/>
                </a:solidFill>
              </a:rPr>
              <a:t>good state 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chemeClr val="dk1"/>
                </a:solidFill>
              </a:rPr>
              <a:t>Checkpoint data: we keep multiple versions of state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chemeClr val="dk1"/>
                </a:solidFill>
              </a:rPr>
              <a:t>Revert all propagated bad states including the root cause</a:t>
            </a:r>
            <a:endParaRPr sz="2000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54" name="Google Shape;45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55" name="Google Shape;455;p34"/>
          <p:cNvSpPr txBox="1"/>
          <p:nvPr/>
        </p:nvSpPr>
        <p:spPr>
          <a:xfrm>
            <a:off x="361800" y="1311829"/>
            <a:ext cx="8420400" cy="846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</a:rPr>
              <a:t>Goal of effective mitigation:</a:t>
            </a:r>
            <a:r>
              <a:rPr lang="en" sz="2000" dirty="0">
                <a:solidFill>
                  <a:schemeClr val="dk1"/>
                </a:solidFill>
              </a:rPr>
              <a:t> hard fault disappears and doesn’t reappear again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4"/>
    </mc:Choice>
    <mc:Fallback xmlns="">
      <p:transition spd="slow" advTm="204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Summary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We introduce a new class of faults in PM systems: </a:t>
            </a:r>
            <a:r>
              <a:rPr lang="en" sz="2000" b="1" dirty="0">
                <a:solidFill>
                  <a:srgbClr val="000000"/>
                </a:solidFill>
              </a:rPr>
              <a:t>Soft-to-Hard Faults</a:t>
            </a:r>
            <a:endParaRPr sz="20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2117700"/>
            <a:ext cx="8520600" cy="109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chemeClr val="dk1"/>
                </a:solidFill>
              </a:rPr>
              <a:t>In-depth study: 28 </a:t>
            </a:r>
            <a:r>
              <a:rPr lang="en" sz="2000" b="1" dirty="0">
                <a:solidFill>
                  <a:schemeClr val="dk1"/>
                </a:solidFill>
              </a:rPr>
              <a:t>real-world examples</a:t>
            </a:r>
            <a:r>
              <a:rPr lang="en" sz="2000" dirty="0">
                <a:solidFill>
                  <a:schemeClr val="dk1"/>
                </a:solidFill>
              </a:rPr>
              <a:t> in 7 PM systems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2783875"/>
            <a:ext cx="8148000" cy="121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chemeClr val="dk1"/>
                </a:solidFill>
              </a:rPr>
              <a:t>Solution: </a:t>
            </a:r>
            <a:r>
              <a:rPr lang="en" sz="2000" dirty="0" err="1">
                <a:solidFill>
                  <a:schemeClr val="dk1"/>
                </a:solidFill>
              </a:rPr>
              <a:t>Arthas</a:t>
            </a:r>
            <a:r>
              <a:rPr lang="en" sz="2000" dirty="0">
                <a:solidFill>
                  <a:schemeClr val="dk1"/>
                </a:solidFill>
              </a:rPr>
              <a:t>, tool</a:t>
            </a:r>
            <a:r>
              <a:rPr lang="en" sz="2000" b="1" dirty="0">
                <a:solidFill>
                  <a:schemeClr val="dk1"/>
                </a:solidFill>
              </a:rPr>
              <a:t> </a:t>
            </a:r>
            <a:r>
              <a:rPr lang="en" sz="2000" dirty="0">
                <a:solidFill>
                  <a:schemeClr val="dk1"/>
                </a:solidFill>
              </a:rPr>
              <a:t>to </a:t>
            </a:r>
            <a:r>
              <a:rPr lang="en" sz="2000" b="1" dirty="0">
                <a:solidFill>
                  <a:schemeClr val="dk1"/>
                </a:solidFill>
              </a:rPr>
              <a:t>recover PM systems</a:t>
            </a:r>
            <a:r>
              <a:rPr lang="en" sz="2000" dirty="0">
                <a:solidFill>
                  <a:schemeClr val="dk1"/>
                </a:solidFill>
              </a:rPr>
              <a:t> that suffer from Soft-to-Hard Faults to a correct working state 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minimal data loss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1"/>
    </mc:Choice>
    <mc:Fallback xmlns="">
      <p:transition spd="slow" advTm="2178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Standard Checkpoint/Rollback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62" name="Google Shape;462;p35"/>
          <p:cNvSpPr/>
          <p:nvPr/>
        </p:nvSpPr>
        <p:spPr>
          <a:xfrm>
            <a:off x="561400" y="1850825"/>
            <a:ext cx="20811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3" name="Google Shape;463;p35"/>
          <p:cNvSpPr txBox="1"/>
          <p:nvPr/>
        </p:nvSpPr>
        <p:spPr>
          <a:xfrm>
            <a:off x="561400" y="14506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561400" y="2945050"/>
            <a:ext cx="20811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SNAPSHOT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9"/>
    </mc:Choice>
    <mc:Fallback xmlns="">
      <p:transition spd="slow" advTm="1439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Standard Checkpoint/Rollback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561400" y="1850825"/>
            <a:ext cx="20811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561400" y="14506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561400" y="2945050"/>
            <a:ext cx="20811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SNAPSHOT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3496150" y="1849525"/>
            <a:ext cx="2670900" cy="212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key3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value3},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key4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value4},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key10001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value6},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75" name="Google Shape;475;p36"/>
          <p:cNvCxnSpPr/>
          <p:nvPr/>
        </p:nvCxnSpPr>
        <p:spPr>
          <a:xfrm>
            <a:off x="2642500" y="2820175"/>
            <a:ext cx="76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36"/>
          <p:cNvSpPr txBox="1"/>
          <p:nvPr/>
        </p:nvSpPr>
        <p:spPr>
          <a:xfrm>
            <a:off x="3496150" y="14493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time:t+n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7" name="Google Shape;477;p36"/>
          <p:cNvSpPr/>
          <p:nvPr/>
        </p:nvSpPr>
        <p:spPr>
          <a:xfrm>
            <a:off x="3496150" y="3787125"/>
            <a:ext cx="548694" cy="660096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6"/>
          <p:cNvSpPr txBox="1"/>
          <p:nvPr/>
        </p:nvSpPr>
        <p:spPr>
          <a:xfrm>
            <a:off x="4319925" y="27881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479" name="Google Shape;479;p36"/>
          <p:cNvSpPr txBox="1"/>
          <p:nvPr/>
        </p:nvSpPr>
        <p:spPr>
          <a:xfrm>
            <a:off x="4319925" y="27119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480" name="Google Shape;480;p36"/>
          <p:cNvSpPr txBox="1"/>
          <p:nvPr/>
        </p:nvSpPr>
        <p:spPr>
          <a:xfrm>
            <a:off x="4319925" y="28643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481" name="Google Shape;481;p36"/>
          <p:cNvSpPr txBox="1"/>
          <p:nvPr/>
        </p:nvSpPr>
        <p:spPr>
          <a:xfrm>
            <a:off x="4093525" y="385632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7"/>
    </mc:Choice>
    <mc:Fallback xmlns="">
      <p:transition spd="slow" advTm="631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Standard Checkpoint/Rollback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88" name="Google Shape;488;p37"/>
          <p:cNvSpPr/>
          <p:nvPr/>
        </p:nvSpPr>
        <p:spPr>
          <a:xfrm>
            <a:off x="561400" y="1850825"/>
            <a:ext cx="20811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9" name="Google Shape;489;p37"/>
          <p:cNvSpPr txBox="1"/>
          <p:nvPr/>
        </p:nvSpPr>
        <p:spPr>
          <a:xfrm>
            <a:off x="561400" y="14506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0" name="Google Shape;490;p37"/>
          <p:cNvSpPr txBox="1"/>
          <p:nvPr/>
        </p:nvSpPr>
        <p:spPr>
          <a:xfrm>
            <a:off x="561400" y="2945050"/>
            <a:ext cx="20811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SNAPSHOT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1" name="Google Shape;491;p37"/>
          <p:cNvCxnSpPr/>
          <p:nvPr/>
        </p:nvCxnSpPr>
        <p:spPr>
          <a:xfrm>
            <a:off x="2642500" y="2820175"/>
            <a:ext cx="76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37"/>
          <p:cNvSpPr/>
          <p:nvPr/>
        </p:nvSpPr>
        <p:spPr>
          <a:xfrm>
            <a:off x="3496150" y="1849525"/>
            <a:ext cx="2670900" cy="212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key3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value3},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key4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value4},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key10001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value6},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3" name="Google Shape;493;p37"/>
          <p:cNvSpPr txBox="1"/>
          <p:nvPr/>
        </p:nvSpPr>
        <p:spPr>
          <a:xfrm>
            <a:off x="3496150" y="14493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time:t+n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3496150" y="3787125"/>
            <a:ext cx="548694" cy="660096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7"/>
          <p:cNvSpPr txBox="1"/>
          <p:nvPr/>
        </p:nvSpPr>
        <p:spPr>
          <a:xfrm>
            <a:off x="4093525" y="385632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496" name="Google Shape;496;p37"/>
          <p:cNvCxnSpPr/>
          <p:nvPr/>
        </p:nvCxnSpPr>
        <p:spPr>
          <a:xfrm rot="10800000">
            <a:off x="5826325" y="3345256"/>
            <a:ext cx="675900" cy="99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" name="Google Shape;497;p37"/>
          <p:cNvSpPr txBox="1"/>
          <p:nvPr/>
        </p:nvSpPr>
        <p:spPr>
          <a:xfrm>
            <a:off x="6502225" y="325967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root cause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98" name="Google Shape;498;p37"/>
          <p:cNvSpPr txBox="1"/>
          <p:nvPr/>
        </p:nvSpPr>
        <p:spPr>
          <a:xfrm>
            <a:off x="4319925" y="28643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499" name="Google Shape;499;p37"/>
          <p:cNvSpPr txBox="1"/>
          <p:nvPr/>
        </p:nvSpPr>
        <p:spPr>
          <a:xfrm>
            <a:off x="4319925" y="27119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00" name="Google Shape;500;p37"/>
          <p:cNvSpPr txBox="1"/>
          <p:nvPr/>
        </p:nvSpPr>
        <p:spPr>
          <a:xfrm>
            <a:off x="4319925" y="27881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8"/>
    </mc:Choice>
    <mc:Fallback xmlns="">
      <p:transition spd="slow" advTm="672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solidFill>
                  <a:srgbClr val="000000"/>
                </a:solidFill>
                <a:latin typeface="+mj-lt"/>
                <a:ea typeface="Helvetica Neue"/>
                <a:cs typeface="Helvetica Neue"/>
                <a:sym typeface="Helvetica Neue"/>
              </a:rPr>
              <a:t>Standard Checkpoint/Rollback</a:t>
            </a:r>
            <a:endParaRPr b="1" dirty="0">
              <a:solidFill>
                <a:srgbClr val="000000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159300" y="1938225"/>
            <a:ext cx="20811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8" name="Google Shape;508;p38"/>
          <p:cNvSpPr txBox="1"/>
          <p:nvPr/>
        </p:nvSpPr>
        <p:spPr>
          <a:xfrm>
            <a:off x="799000" y="4258650"/>
            <a:ext cx="7865100" cy="492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Loses keys 3 to 10,001 when only key 10,000 was a bad state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159300" y="15380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159300" y="3032450"/>
            <a:ext cx="20811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SNAPSHOT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1" name="Google Shape;511;p38"/>
          <p:cNvCxnSpPr/>
          <p:nvPr/>
        </p:nvCxnSpPr>
        <p:spPr>
          <a:xfrm>
            <a:off x="5883400" y="2919000"/>
            <a:ext cx="76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2" name="Google Shape;512;p38"/>
          <p:cNvSpPr/>
          <p:nvPr/>
        </p:nvSpPr>
        <p:spPr>
          <a:xfrm>
            <a:off x="6890600" y="2042550"/>
            <a:ext cx="20811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6890600" y="3136775"/>
            <a:ext cx="20811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SNAPSHOT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>
            <a:off x="2327250" y="2832675"/>
            <a:ext cx="76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5709700" y="2389563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Rollback</a:t>
            </a:r>
            <a:endParaRPr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6890600" y="16266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time:t+n+1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7" name="Google Shape;517;p38"/>
          <p:cNvSpPr/>
          <p:nvPr/>
        </p:nvSpPr>
        <p:spPr>
          <a:xfrm>
            <a:off x="3115150" y="1849525"/>
            <a:ext cx="2670900" cy="212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key3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value3},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key4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value4},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key10001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value6},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3115150" y="14493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time:t+n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9" name="Google Shape;519;p38"/>
          <p:cNvSpPr/>
          <p:nvPr/>
        </p:nvSpPr>
        <p:spPr>
          <a:xfrm>
            <a:off x="3267550" y="3634725"/>
            <a:ext cx="548694" cy="660096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/>
          <p:nvPr/>
        </p:nvSpPr>
        <p:spPr>
          <a:xfrm>
            <a:off x="3712525" y="370392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521" name="Google Shape;521;p38"/>
          <p:cNvCxnSpPr/>
          <p:nvPr/>
        </p:nvCxnSpPr>
        <p:spPr>
          <a:xfrm rot="10800000">
            <a:off x="5597850" y="3345275"/>
            <a:ext cx="618000" cy="312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2" name="Google Shape;522;p38"/>
          <p:cNvSpPr txBox="1"/>
          <p:nvPr/>
        </p:nvSpPr>
        <p:spPr>
          <a:xfrm>
            <a:off x="6098825" y="3666963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root cause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23" name="Google Shape;523;p38"/>
          <p:cNvSpPr txBox="1"/>
          <p:nvPr/>
        </p:nvSpPr>
        <p:spPr>
          <a:xfrm>
            <a:off x="4015125" y="27119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24" name="Google Shape;524;p38"/>
          <p:cNvSpPr txBox="1"/>
          <p:nvPr/>
        </p:nvSpPr>
        <p:spPr>
          <a:xfrm>
            <a:off x="4015125" y="27881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25" name="Google Shape;525;p38"/>
          <p:cNvSpPr txBox="1"/>
          <p:nvPr/>
        </p:nvSpPr>
        <p:spPr>
          <a:xfrm>
            <a:off x="4015125" y="28643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6"/>
    </mc:Choice>
    <mc:Fallback xmlns="">
      <p:transition spd="slow" advTm="1404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 Checkpoint/Rollback</a:t>
            </a:r>
            <a:endParaRPr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32" name="Google Shape;532;p39"/>
          <p:cNvSpPr/>
          <p:nvPr/>
        </p:nvSpPr>
        <p:spPr>
          <a:xfrm>
            <a:off x="159300" y="1938225"/>
            <a:ext cx="20811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3" name="Google Shape;533;p39"/>
          <p:cNvSpPr txBox="1"/>
          <p:nvPr/>
        </p:nvSpPr>
        <p:spPr>
          <a:xfrm>
            <a:off x="159300" y="15380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159300" y="3032450"/>
            <a:ext cx="20811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SNAPSHOT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5" name="Google Shape;535;p39"/>
          <p:cNvCxnSpPr/>
          <p:nvPr/>
        </p:nvCxnSpPr>
        <p:spPr>
          <a:xfrm>
            <a:off x="5883400" y="2919000"/>
            <a:ext cx="76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39"/>
          <p:cNvSpPr/>
          <p:nvPr/>
        </p:nvSpPr>
        <p:spPr>
          <a:xfrm>
            <a:off x="6890600" y="2042550"/>
            <a:ext cx="2081100" cy="107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6890600" y="3136775"/>
            <a:ext cx="2081100" cy="400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SNAPSHOT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8" name="Google Shape;538;p39"/>
          <p:cNvCxnSpPr/>
          <p:nvPr/>
        </p:nvCxnSpPr>
        <p:spPr>
          <a:xfrm>
            <a:off x="2327250" y="2832675"/>
            <a:ext cx="76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9" name="Google Shape;539;p39"/>
          <p:cNvSpPr txBox="1"/>
          <p:nvPr/>
        </p:nvSpPr>
        <p:spPr>
          <a:xfrm>
            <a:off x="5709700" y="2389563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Rollback</a:t>
            </a:r>
            <a:endParaRPr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6890600" y="16266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time:t+n+1</a:t>
            </a:r>
            <a:endParaRPr b="1" dirty="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1" name="Google Shape;541;p39"/>
          <p:cNvSpPr/>
          <p:nvPr/>
        </p:nvSpPr>
        <p:spPr>
          <a:xfrm>
            <a:off x="3115150" y="1849525"/>
            <a:ext cx="2670900" cy="212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key3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value3},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key4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value4},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key10001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value6},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2" name="Google Shape;542;p39"/>
          <p:cNvSpPr txBox="1"/>
          <p:nvPr/>
        </p:nvSpPr>
        <p:spPr>
          <a:xfrm>
            <a:off x="3115150" y="1449325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time:t+n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3267550" y="3634725"/>
            <a:ext cx="548694" cy="660096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/>
          <p:cNvSpPr txBox="1"/>
          <p:nvPr/>
        </p:nvSpPr>
        <p:spPr>
          <a:xfrm>
            <a:off x="3712525" y="370392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545" name="Google Shape;545;p39"/>
          <p:cNvCxnSpPr/>
          <p:nvPr/>
        </p:nvCxnSpPr>
        <p:spPr>
          <a:xfrm rot="10800000">
            <a:off x="5597850" y="3345275"/>
            <a:ext cx="618000" cy="312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6" name="Google Shape;546;p39"/>
          <p:cNvSpPr txBox="1"/>
          <p:nvPr/>
        </p:nvSpPr>
        <p:spPr>
          <a:xfrm>
            <a:off x="6098825" y="3666963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root cause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799000" y="4258650"/>
            <a:ext cx="7865100" cy="492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Loses keys 3 to 10,001 when only key 10,000 was a bad state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39"/>
          <p:cNvSpPr txBox="1"/>
          <p:nvPr/>
        </p:nvSpPr>
        <p:spPr>
          <a:xfrm>
            <a:off x="4015125" y="27119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49" name="Google Shape;549;p39"/>
          <p:cNvSpPr txBox="1"/>
          <p:nvPr/>
        </p:nvSpPr>
        <p:spPr>
          <a:xfrm>
            <a:off x="4015125" y="27881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50" name="Google Shape;550;p39"/>
          <p:cNvSpPr txBox="1"/>
          <p:nvPr/>
        </p:nvSpPr>
        <p:spPr>
          <a:xfrm>
            <a:off x="4015125" y="28643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51" name="Google Shape;551;p39"/>
          <p:cNvSpPr/>
          <p:nvPr/>
        </p:nvSpPr>
        <p:spPr>
          <a:xfrm>
            <a:off x="84083" y="1978363"/>
            <a:ext cx="8937075" cy="1685400"/>
          </a:xfrm>
          <a:prstGeom prst="rect">
            <a:avLst/>
          </a:prstGeom>
          <a:solidFill>
            <a:srgbClr val="FF0000">
              <a:alpha val="614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FFFF"/>
                </a:solidFill>
              </a:rPr>
              <a:t>Standard Checkpointing loses an unnecessary amount of data </a:t>
            </a:r>
            <a:endParaRPr sz="2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0"/>
    </mc:Choice>
    <mc:Fallback xmlns="">
      <p:transition spd="slow" advTm="675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Design Goal - Minimal Data Loss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Standard Checkpointing </a:t>
            </a:r>
            <a:r>
              <a:rPr lang="en" sz="2000" dirty="0">
                <a:solidFill>
                  <a:schemeClr val="dk1"/>
                </a:solidFill>
              </a:rPr>
              <a:t>approaches </a:t>
            </a:r>
            <a:r>
              <a:rPr lang="en" sz="2000" b="1" dirty="0">
                <a:solidFill>
                  <a:schemeClr val="dk1"/>
                </a:solidFill>
              </a:rPr>
              <a:t>lose too much data </a:t>
            </a:r>
            <a:endParaRPr sz="2000" b="1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Design Principle: </a:t>
            </a:r>
            <a:r>
              <a:rPr lang="en" sz="2000" dirty="0">
                <a:solidFill>
                  <a:schemeClr val="dk1"/>
                </a:solidFill>
              </a:rPr>
              <a:t>Use </a:t>
            </a:r>
            <a:r>
              <a:rPr lang="en" sz="2000" b="1" dirty="0">
                <a:solidFill>
                  <a:schemeClr val="dk1"/>
                </a:solidFill>
              </a:rPr>
              <a:t>static analysis </a:t>
            </a:r>
            <a:r>
              <a:rPr lang="en" sz="2000" dirty="0">
                <a:solidFill>
                  <a:schemeClr val="dk1"/>
                </a:solidFill>
              </a:rPr>
              <a:t>on PM system to find dependencies of the </a:t>
            </a:r>
            <a:r>
              <a:rPr lang="en" sz="2000" b="1" dirty="0">
                <a:solidFill>
                  <a:schemeClr val="dk1"/>
                </a:solidFill>
              </a:rPr>
              <a:t>bad PM variables</a:t>
            </a:r>
            <a:r>
              <a:rPr lang="en" sz="2000" dirty="0">
                <a:solidFill>
                  <a:schemeClr val="dk1"/>
                </a:solidFill>
              </a:rPr>
              <a:t> and </a:t>
            </a:r>
            <a:r>
              <a:rPr lang="en" sz="2000" b="1" dirty="0">
                <a:solidFill>
                  <a:schemeClr val="dk1"/>
                </a:solidFill>
              </a:rPr>
              <a:t>revert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b="1" dirty="0">
                <a:solidFill>
                  <a:schemeClr val="dk1"/>
                </a:solidFill>
              </a:rPr>
              <a:t>only the bad PM states</a:t>
            </a:r>
            <a:r>
              <a:rPr lang="en" sz="2000" dirty="0">
                <a:solidFill>
                  <a:schemeClr val="dk1"/>
                </a:solidFill>
              </a:rPr>
              <a:t> using these dependencies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558" name="Google Shape;55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559" name="Google Shape;559;p40"/>
          <p:cNvCxnSpPr/>
          <p:nvPr/>
        </p:nvCxnSpPr>
        <p:spPr>
          <a:xfrm rot="10800000" flipH="1">
            <a:off x="4107550" y="3626225"/>
            <a:ext cx="1571400" cy="17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0" name="Google Shape;560;p40"/>
          <p:cNvSpPr txBox="1"/>
          <p:nvPr/>
        </p:nvSpPr>
        <p:spPr>
          <a:xfrm>
            <a:off x="4068800" y="3129375"/>
            <a:ext cx="28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Static Analysis</a:t>
            </a:r>
            <a:endParaRPr dirty="0"/>
          </a:p>
        </p:txBody>
      </p:sp>
      <p:sp>
        <p:nvSpPr>
          <p:cNvPr id="561" name="Google Shape;561;p40"/>
          <p:cNvSpPr/>
          <p:nvPr/>
        </p:nvSpPr>
        <p:spPr>
          <a:xfrm>
            <a:off x="5783500" y="2916075"/>
            <a:ext cx="2670900" cy="195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: value2},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key3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value3},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key4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value4},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key10001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value6},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Google Shape;562;p40"/>
          <p:cNvSpPr/>
          <p:nvPr/>
        </p:nvSpPr>
        <p:spPr>
          <a:xfrm>
            <a:off x="1371600" y="2748375"/>
            <a:ext cx="2670900" cy="212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value1},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key2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: value2},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key3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value3},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key4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value4},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key10001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value6},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3" name="Google Shape;563;p40"/>
          <p:cNvSpPr txBox="1"/>
          <p:nvPr/>
        </p:nvSpPr>
        <p:spPr>
          <a:xfrm>
            <a:off x="2083175" y="4658800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564" name="Google Shape;564;p40"/>
          <p:cNvCxnSpPr/>
          <p:nvPr/>
        </p:nvCxnSpPr>
        <p:spPr>
          <a:xfrm rot="10800000">
            <a:off x="3701775" y="4244106"/>
            <a:ext cx="675900" cy="99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5" name="Google Shape;565;p40"/>
          <p:cNvSpPr txBox="1"/>
          <p:nvPr/>
        </p:nvSpPr>
        <p:spPr>
          <a:xfrm>
            <a:off x="4377675" y="415852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root cause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66" name="Google Shape;566;p40"/>
          <p:cNvSpPr/>
          <p:nvPr/>
        </p:nvSpPr>
        <p:spPr>
          <a:xfrm>
            <a:off x="1534475" y="4483400"/>
            <a:ext cx="548694" cy="660096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0"/>
          <p:cNvSpPr txBox="1"/>
          <p:nvPr/>
        </p:nvSpPr>
        <p:spPr>
          <a:xfrm>
            <a:off x="2262525" y="36263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68" name="Google Shape;568;p40"/>
          <p:cNvSpPr txBox="1"/>
          <p:nvPr/>
        </p:nvSpPr>
        <p:spPr>
          <a:xfrm>
            <a:off x="2262525" y="37025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69" name="Google Shape;569;p40"/>
          <p:cNvSpPr txBox="1"/>
          <p:nvPr/>
        </p:nvSpPr>
        <p:spPr>
          <a:xfrm>
            <a:off x="2262525" y="37787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70" name="Google Shape;570;p40"/>
          <p:cNvSpPr txBox="1"/>
          <p:nvPr/>
        </p:nvSpPr>
        <p:spPr>
          <a:xfrm>
            <a:off x="6682125" y="37787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71" name="Google Shape;571;p40"/>
          <p:cNvSpPr txBox="1"/>
          <p:nvPr/>
        </p:nvSpPr>
        <p:spPr>
          <a:xfrm>
            <a:off x="6682125" y="38549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  <p:sp>
        <p:nvSpPr>
          <p:cNvPr id="572" name="Google Shape;572;p40"/>
          <p:cNvSpPr txBox="1"/>
          <p:nvPr/>
        </p:nvSpPr>
        <p:spPr>
          <a:xfrm>
            <a:off x="6682125" y="3931150"/>
            <a:ext cx="66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.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7"/>
    </mc:Choice>
    <mc:Fallback xmlns="">
      <p:transition spd="slow" advTm="1208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 err="1">
                <a:latin typeface="+mj-lt"/>
                <a:ea typeface="Helvetica Neue"/>
                <a:cs typeface="Helvetica Neue"/>
                <a:sym typeface="Helvetica Neue"/>
              </a:rPr>
              <a:t>Arthas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: Overview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42"/>
          <p:cNvSpPr txBox="1">
            <a:spLocks noGrp="1"/>
          </p:cNvSpPr>
          <p:nvPr>
            <p:ph type="body" idx="1"/>
          </p:nvPr>
        </p:nvSpPr>
        <p:spPr>
          <a:xfrm>
            <a:off x="387000" y="1132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dirty="0" err="1">
                <a:solidFill>
                  <a:schemeClr val="dk1"/>
                </a:solidFill>
              </a:rPr>
              <a:t>Arthas</a:t>
            </a:r>
            <a:r>
              <a:rPr lang="en" sz="2000" dirty="0">
                <a:solidFill>
                  <a:schemeClr val="dk1"/>
                </a:solidFill>
              </a:rPr>
              <a:t>: tool that recovers PM systems from PM hard faults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587" name="Google Shape;58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88" name="Google Shape;588;p42"/>
          <p:cNvSpPr txBox="1"/>
          <p:nvPr/>
        </p:nvSpPr>
        <p:spPr>
          <a:xfrm>
            <a:off x="387000" y="2128800"/>
            <a:ext cx="3645300" cy="2131322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Techniques</a:t>
            </a:r>
            <a:endParaRPr sz="2000" b="1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Checkpoint old versions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Static analysis and dynamic tracing 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Dependency-based rollback</a:t>
            </a:r>
            <a:endParaRPr sz="1800" dirty="0"/>
          </a:p>
        </p:txBody>
      </p:sp>
      <p:sp>
        <p:nvSpPr>
          <p:cNvPr id="589" name="Google Shape;589;p42"/>
          <p:cNvSpPr txBox="1"/>
          <p:nvPr/>
        </p:nvSpPr>
        <p:spPr>
          <a:xfrm>
            <a:off x="4827150" y="2128800"/>
            <a:ext cx="3645300" cy="2131322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Goals</a:t>
            </a:r>
            <a:endParaRPr sz="2000" b="1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Recover PM system quickly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Minimize data loss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Small runtime overhead</a:t>
            </a:r>
            <a:endParaRPr lang="en" sz="9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8"/>
    </mc:Choice>
    <mc:Fallback xmlns="">
      <p:transition spd="slow" advTm="2263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 err="1">
                <a:latin typeface="+mj-lt"/>
                <a:ea typeface="Helvetica Neue"/>
                <a:cs typeface="Helvetica Neue"/>
                <a:sym typeface="Helvetica Neue"/>
              </a:rPr>
              <a:t>Arthas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 Workflow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Google Shape;64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48" name="Google Shape;6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00" y="2196800"/>
            <a:ext cx="846450" cy="8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5"/>
          <p:cNvSpPr txBox="1"/>
          <p:nvPr/>
        </p:nvSpPr>
        <p:spPr>
          <a:xfrm>
            <a:off x="-20275" y="1559900"/>
            <a:ext cx="134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PM System Code</a:t>
            </a:r>
            <a:endParaRPr b="1"/>
          </a:p>
        </p:txBody>
      </p:sp>
      <p:cxnSp>
        <p:nvCxnSpPr>
          <p:cNvPr id="650" name="Google Shape;650;p45"/>
          <p:cNvCxnSpPr/>
          <p:nvPr/>
        </p:nvCxnSpPr>
        <p:spPr>
          <a:xfrm>
            <a:off x="651275" y="3631075"/>
            <a:ext cx="496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1" name="Google Shape;651;p45"/>
          <p:cNvSpPr/>
          <p:nvPr/>
        </p:nvSpPr>
        <p:spPr>
          <a:xfrm>
            <a:off x="4125096" y="3094900"/>
            <a:ext cx="304800" cy="197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45"/>
          <p:cNvCxnSpPr>
            <a:stCxn id="651" idx="4"/>
          </p:cNvCxnSpPr>
          <p:nvPr/>
        </p:nvCxnSpPr>
        <p:spPr>
          <a:xfrm flipH="1">
            <a:off x="4098096" y="3292600"/>
            <a:ext cx="179400" cy="22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45"/>
          <p:cNvCxnSpPr/>
          <p:nvPr/>
        </p:nvCxnSpPr>
        <p:spPr>
          <a:xfrm>
            <a:off x="4277481" y="3288889"/>
            <a:ext cx="213300" cy="23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4" name="Google Shape;654;p45"/>
          <p:cNvSpPr/>
          <p:nvPr/>
        </p:nvSpPr>
        <p:spPr>
          <a:xfrm>
            <a:off x="3892000" y="3519323"/>
            <a:ext cx="304800" cy="197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5"/>
          <p:cNvSpPr/>
          <p:nvPr/>
        </p:nvSpPr>
        <p:spPr>
          <a:xfrm>
            <a:off x="4389385" y="3519323"/>
            <a:ext cx="304800" cy="197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6" name="Google Shape;656;p45"/>
          <p:cNvCxnSpPr>
            <a:stCxn id="654" idx="4"/>
            <a:endCxn id="657" idx="0"/>
          </p:cNvCxnSpPr>
          <p:nvPr/>
        </p:nvCxnSpPr>
        <p:spPr>
          <a:xfrm>
            <a:off x="4044400" y="3717023"/>
            <a:ext cx="233100" cy="22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7" name="Google Shape;657;p45"/>
          <p:cNvSpPr/>
          <p:nvPr/>
        </p:nvSpPr>
        <p:spPr>
          <a:xfrm>
            <a:off x="4125096" y="3943745"/>
            <a:ext cx="304800" cy="197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8" name="Google Shape;658;p45"/>
          <p:cNvCxnSpPr/>
          <p:nvPr/>
        </p:nvCxnSpPr>
        <p:spPr>
          <a:xfrm flipH="1">
            <a:off x="4353388" y="3717002"/>
            <a:ext cx="179400" cy="22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45"/>
          <p:cNvSpPr/>
          <p:nvPr/>
        </p:nvSpPr>
        <p:spPr>
          <a:xfrm>
            <a:off x="4608855" y="3943745"/>
            <a:ext cx="304800" cy="197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0" name="Google Shape;660;p45"/>
          <p:cNvCxnSpPr/>
          <p:nvPr/>
        </p:nvCxnSpPr>
        <p:spPr>
          <a:xfrm>
            <a:off x="4551796" y="3699010"/>
            <a:ext cx="213300" cy="23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1" name="Google Shape;661;p45"/>
          <p:cNvSpPr txBox="1"/>
          <p:nvPr/>
        </p:nvSpPr>
        <p:spPr>
          <a:xfrm>
            <a:off x="2655763" y="3215425"/>
            <a:ext cx="129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Program Dependency Graph</a:t>
            </a:r>
            <a:endParaRPr b="1"/>
          </a:p>
        </p:txBody>
      </p:sp>
      <p:cxnSp>
        <p:nvCxnSpPr>
          <p:cNvPr id="662" name="Google Shape;662;p45"/>
          <p:cNvCxnSpPr>
            <a:endCxn id="663" idx="1"/>
          </p:cNvCxnSpPr>
          <p:nvPr/>
        </p:nvCxnSpPr>
        <p:spPr>
          <a:xfrm rot="10800000" flipH="1">
            <a:off x="972875" y="2597275"/>
            <a:ext cx="3795900" cy="2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3" name="Google Shape;663;p45"/>
          <p:cNvSpPr/>
          <p:nvPr/>
        </p:nvSpPr>
        <p:spPr>
          <a:xfrm>
            <a:off x="4768775" y="2173975"/>
            <a:ext cx="1348200" cy="846600"/>
          </a:xfrm>
          <a:prstGeom prst="rect">
            <a:avLst/>
          </a:prstGeom>
          <a:solidFill>
            <a:srgbClr val="6DCF4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Instrumented PM System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664" name="Google Shape;664;p45"/>
          <p:cNvCxnSpPr/>
          <p:nvPr/>
        </p:nvCxnSpPr>
        <p:spPr>
          <a:xfrm>
            <a:off x="5671563" y="3061450"/>
            <a:ext cx="8100" cy="72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65" name="Google Shape;6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124" y="3826514"/>
            <a:ext cx="836700" cy="8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5"/>
          <p:cNvSpPr txBox="1"/>
          <p:nvPr/>
        </p:nvSpPr>
        <p:spPr>
          <a:xfrm>
            <a:off x="6079850" y="3937075"/>
            <a:ext cx="151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PM Checkpoint File</a:t>
            </a:r>
            <a:endParaRPr b="1"/>
          </a:p>
        </p:txBody>
      </p:sp>
      <p:sp>
        <p:nvSpPr>
          <p:cNvPr id="667" name="Google Shape;667;p45"/>
          <p:cNvSpPr/>
          <p:nvPr/>
        </p:nvSpPr>
        <p:spPr>
          <a:xfrm>
            <a:off x="6749375" y="2229025"/>
            <a:ext cx="961800" cy="736500"/>
          </a:xfrm>
          <a:prstGeom prst="rect">
            <a:avLst/>
          </a:prstGeom>
          <a:solidFill>
            <a:srgbClr val="9F6BE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Detector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668" name="Google Shape;668;p45"/>
          <p:cNvSpPr/>
          <p:nvPr/>
        </p:nvSpPr>
        <p:spPr>
          <a:xfrm>
            <a:off x="8101350" y="2229025"/>
            <a:ext cx="919800" cy="736500"/>
          </a:xfrm>
          <a:prstGeom prst="rect">
            <a:avLst/>
          </a:prstGeom>
          <a:solidFill>
            <a:srgbClr val="FFD9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Reactor</a:t>
            </a: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669" name="Google Shape;669;p45"/>
          <p:cNvCxnSpPr>
            <a:stCxn id="663" idx="3"/>
            <a:endCxn id="667" idx="1"/>
          </p:cNvCxnSpPr>
          <p:nvPr/>
        </p:nvCxnSpPr>
        <p:spPr>
          <a:xfrm>
            <a:off x="6116975" y="2597275"/>
            <a:ext cx="63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45"/>
          <p:cNvCxnSpPr>
            <a:stCxn id="667" idx="3"/>
            <a:endCxn id="668" idx="1"/>
          </p:cNvCxnSpPr>
          <p:nvPr/>
        </p:nvCxnSpPr>
        <p:spPr>
          <a:xfrm>
            <a:off x="7711175" y="2597275"/>
            <a:ext cx="390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45"/>
          <p:cNvCxnSpPr/>
          <p:nvPr/>
        </p:nvCxnSpPr>
        <p:spPr>
          <a:xfrm rot="10800000">
            <a:off x="8516750" y="2965600"/>
            <a:ext cx="8100" cy="1165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" name="Google Shape;672;p45"/>
          <p:cNvSpPr/>
          <p:nvPr/>
        </p:nvSpPr>
        <p:spPr>
          <a:xfrm>
            <a:off x="4687613" y="741475"/>
            <a:ext cx="1510500" cy="736500"/>
          </a:xfrm>
          <a:prstGeom prst="rect">
            <a:avLst/>
          </a:prstGeom>
          <a:solidFill>
            <a:srgbClr val="4F8DF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Checkpoint Library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673" name="Google Shape;673;p45"/>
          <p:cNvCxnSpPr>
            <a:stCxn id="672" idx="2"/>
          </p:cNvCxnSpPr>
          <p:nvPr/>
        </p:nvCxnSpPr>
        <p:spPr>
          <a:xfrm flipH="1">
            <a:off x="5442263" y="1477975"/>
            <a:ext cx="600" cy="696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45"/>
          <p:cNvCxnSpPr/>
          <p:nvPr/>
        </p:nvCxnSpPr>
        <p:spPr>
          <a:xfrm>
            <a:off x="651275" y="3026750"/>
            <a:ext cx="7800" cy="613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45"/>
          <p:cNvSpPr/>
          <p:nvPr/>
        </p:nvSpPr>
        <p:spPr>
          <a:xfrm>
            <a:off x="1147475" y="3322475"/>
            <a:ext cx="1070700" cy="736500"/>
          </a:xfrm>
          <a:prstGeom prst="rect">
            <a:avLst/>
          </a:prstGeom>
          <a:solidFill>
            <a:srgbClr val="EB646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Arthas Analyzer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676" name="Google Shape;676;p45"/>
          <p:cNvCxnSpPr/>
          <p:nvPr/>
        </p:nvCxnSpPr>
        <p:spPr>
          <a:xfrm rot="10800000" flipH="1">
            <a:off x="2218175" y="3628675"/>
            <a:ext cx="4995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45"/>
          <p:cNvCxnSpPr>
            <a:endCxn id="663" idx="2"/>
          </p:cNvCxnSpPr>
          <p:nvPr/>
        </p:nvCxnSpPr>
        <p:spPr>
          <a:xfrm rot="10800000">
            <a:off x="5442875" y="3020575"/>
            <a:ext cx="2700" cy="597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45"/>
          <p:cNvCxnSpPr/>
          <p:nvPr/>
        </p:nvCxnSpPr>
        <p:spPr>
          <a:xfrm>
            <a:off x="4854100" y="3618175"/>
            <a:ext cx="60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45"/>
          <p:cNvCxnSpPr/>
          <p:nvPr/>
        </p:nvCxnSpPr>
        <p:spPr>
          <a:xfrm rot="10800000" flipH="1">
            <a:off x="7605125" y="4131550"/>
            <a:ext cx="919800" cy="9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94"/>
    </mc:Choice>
    <mc:Fallback xmlns="">
      <p:transition spd="slow" advTm="4149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Checkpoint Library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rgbClr val="000000"/>
                </a:solidFill>
              </a:rPr>
              <a:t>Checkpoint multiple versions of PM state to later revert</a:t>
            </a:r>
            <a:endParaRPr sz="2000" b="1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Implementation: Intercepts PM framework API calls 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Global sequence numbers assigned to each PM update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 ensure order when reverting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86" name="Google Shape;68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87" name="Google Shape;687;p46"/>
          <p:cNvSpPr/>
          <p:nvPr/>
        </p:nvSpPr>
        <p:spPr>
          <a:xfrm>
            <a:off x="237200" y="3686275"/>
            <a:ext cx="774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cp_entry</a:t>
            </a:r>
            <a:endParaRPr sz="1200"/>
          </a:p>
        </p:txBody>
      </p:sp>
      <p:sp>
        <p:nvSpPr>
          <p:cNvPr id="688" name="Google Shape;688;p46"/>
          <p:cNvSpPr/>
          <p:nvPr/>
        </p:nvSpPr>
        <p:spPr>
          <a:xfrm>
            <a:off x="999200" y="3686275"/>
            <a:ext cx="8361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0xf4a000</a:t>
            </a:r>
            <a:endParaRPr sz="1200"/>
          </a:p>
        </p:txBody>
      </p:sp>
      <p:sp>
        <p:nvSpPr>
          <p:cNvPr id="689" name="Google Shape;689;p46"/>
          <p:cNvSpPr/>
          <p:nvPr/>
        </p:nvSpPr>
        <p:spPr>
          <a:xfrm>
            <a:off x="1837400" y="3686275"/>
            <a:ext cx="483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</a:t>
            </a:r>
            <a:endParaRPr sz="1200"/>
          </a:p>
        </p:txBody>
      </p:sp>
      <p:sp>
        <p:nvSpPr>
          <p:cNvPr id="690" name="Google Shape;690;p46"/>
          <p:cNvSpPr/>
          <p:nvPr/>
        </p:nvSpPr>
        <p:spPr>
          <a:xfrm>
            <a:off x="22946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6"/>
          <p:cNvSpPr/>
          <p:nvPr/>
        </p:nvSpPr>
        <p:spPr>
          <a:xfrm>
            <a:off x="26540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6"/>
          <p:cNvSpPr/>
          <p:nvPr/>
        </p:nvSpPr>
        <p:spPr>
          <a:xfrm>
            <a:off x="1423200" y="41188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num</a:t>
            </a:r>
            <a:endParaRPr sz="1200"/>
          </a:p>
        </p:txBody>
      </p:sp>
      <p:sp>
        <p:nvSpPr>
          <p:cNvPr id="693" name="Google Shape;693;p46"/>
          <p:cNvSpPr/>
          <p:nvPr/>
        </p:nvSpPr>
        <p:spPr>
          <a:xfrm>
            <a:off x="22946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6"/>
          <p:cNvSpPr/>
          <p:nvPr/>
        </p:nvSpPr>
        <p:spPr>
          <a:xfrm>
            <a:off x="26540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6"/>
          <p:cNvSpPr txBox="1"/>
          <p:nvPr/>
        </p:nvSpPr>
        <p:spPr>
          <a:xfrm>
            <a:off x="84800" y="2874800"/>
            <a:ext cx="410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pmem_ptr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pmem_alloc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5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46"/>
          <p:cNvSpPr/>
          <p:nvPr/>
        </p:nvSpPr>
        <p:spPr>
          <a:xfrm>
            <a:off x="1423200" y="45514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sizes</a:t>
            </a:r>
            <a:endParaRPr sz="1200"/>
          </a:p>
        </p:txBody>
      </p:sp>
      <p:sp>
        <p:nvSpPr>
          <p:cNvPr id="697" name="Google Shape;697;p46"/>
          <p:cNvSpPr/>
          <p:nvPr/>
        </p:nvSpPr>
        <p:spPr>
          <a:xfrm>
            <a:off x="22946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6"/>
          <p:cNvSpPr/>
          <p:nvPr/>
        </p:nvSpPr>
        <p:spPr>
          <a:xfrm>
            <a:off x="26540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6"/>
          <p:cNvSpPr/>
          <p:nvPr/>
        </p:nvSpPr>
        <p:spPr>
          <a:xfrm>
            <a:off x="998750" y="3686425"/>
            <a:ext cx="897300" cy="415500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0" name="Google Shape;700;p46"/>
          <p:cNvCxnSpPr/>
          <p:nvPr/>
        </p:nvCxnSpPr>
        <p:spPr>
          <a:xfrm>
            <a:off x="1770300" y="3234525"/>
            <a:ext cx="3600" cy="35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2"/>
    </mc:Choice>
    <mc:Fallback xmlns="">
      <p:transition spd="slow" advTm="3263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rgbClr val="000000"/>
                </a:solidFill>
              </a:rPr>
              <a:t>Checkpoint multiple versions of PM state to later revert</a:t>
            </a:r>
            <a:endParaRPr sz="2000" b="1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Implementation: Intercepts PM framework API calls 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Global sequence numbers assigned to each PM update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 ensure order when reverting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5" name="Google Shape;70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Checkpoint Library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6" name="Google Shape;70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07" name="Google Shape;707;p47"/>
          <p:cNvSpPr txBox="1"/>
          <p:nvPr/>
        </p:nvSpPr>
        <p:spPr>
          <a:xfrm>
            <a:off x="112350" y="2874800"/>
            <a:ext cx="331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pmem_ptr = pmem_alloc();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08" name="Google Shape;708;p47"/>
          <p:cNvCxnSpPr>
            <a:stCxn id="707" idx="2"/>
          </p:cNvCxnSpPr>
          <p:nvPr/>
        </p:nvCxnSpPr>
        <p:spPr>
          <a:xfrm>
            <a:off x="1770300" y="3290300"/>
            <a:ext cx="3600" cy="35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9" name="Google Shape;709;p47"/>
          <p:cNvSpPr/>
          <p:nvPr/>
        </p:nvSpPr>
        <p:spPr>
          <a:xfrm>
            <a:off x="237200" y="3686275"/>
            <a:ext cx="774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cp_entry</a:t>
            </a:r>
            <a:endParaRPr sz="1200"/>
          </a:p>
        </p:txBody>
      </p:sp>
      <p:sp>
        <p:nvSpPr>
          <p:cNvPr id="710" name="Google Shape;710;p47"/>
          <p:cNvSpPr/>
          <p:nvPr/>
        </p:nvSpPr>
        <p:spPr>
          <a:xfrm>
            <a:off x="999200" y="3686275"/>
            <a:ext cx="8361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0xf4a000</a:t>
            </a:r>
            <a:endParaRPr sz="1200"/>
          </a:p>
        </p:txBody>
      </p:sp>
      <p:sp>
        <p:nvSpPr>
          <p:cNvPr id="711" name="Google Shape;711;p47"/>
          <p:cNvSpPr/>
          <p:nvPr/>
        </p:nvSpPr>
        <p:spPr>
          <a:xfrm>
            <a:off x="1837400" y="3686275"/>
            <a:ext cx="483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</a:t>
            </a:r>
            <a:endParaRPr sz="1200"/>
          </a:p>
        </p:txBody>
      </p:sp>
      <p:sp>
        <p:nvSpPr>
          <p:cNvPr id="712" name="Google Shape;712;p47"/>
          <p:cNvSpPr/>
          <p:nvPr/>
        </p:nvSpPr>
        <p:spPr>
          <a:xfrm>
            <a:off x="22946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26540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7"/>
          <p:cNvSpPr txBox="1"/>
          <p:nvPr/>
        </p:nvSpPr>
        <p:spPr>
          <a:xfrm>
            <a:off x="3191800" y="2597001"/>
            <a:ext cx="3299702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pmem_ptr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7;</a:t>
            </a:r>
            <a:endParaRPr sz="15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pmem_flush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pmem_ptr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(int));</a:t>
            </a:r>
            <a:endParaRPr sz="15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5" name="Google Shape;715;p47"/>
          <p:cNvCxnSpPr>
            <a:cxnSpLocks/>
          </p:cNvCxnSpPr>
          <p:nvPr/>
        </p:nvCxnSpPr>
        <p:spPr>
          <a:xfrm>
            <a:off x="4711201" y="3453114"/>
            <a:ext cx="4199" cy="246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6" name="Google Shape;716;p47"/>
          <p:cNvSpPr/>
          <p:nvPr/>
        </p:nvSpPr>
        <p:spPr>
          <a:xfrm>
            <a:off x="3209000" y="3686275"/>
            <a:ext cx="774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cp_entry</a:t>
            </a:r>
            <a:endParaRPr sz="1200"/>
          </a:p>
        </p:txBody>
      </p:sp>
      <p:sp>
        <p:nvSpPr>
          <p:cNvPr id="717" name="Google Shape;717;p47"/>
          <p:cNvSpPr/>
          <p:nvPr/>
        </p:nvSpPr>
        <p:spPr>
          <a:xfrm>
            <a:off x="3971000" y="3686275"/>
            <a:ext cx="8361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0xf4a000</a:t>
            </a:r>
            <a:endParaRPr sz="1200"/>
          </a:p>
        </p:txBody>
      </p:sp>
      <p:sp>
        <p:nvSpPr>
          <p:cNvPr id="718" name="Google Shape;718;p47"/>
          <p:cNvSpPr/>
          <p:nvPr/>
        </p:nvSpPr>
        <p:spPr>
          <a:xfrm>
            <a:off x="4809200" y="3686275"/>
            <a:ext cx="483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</a:t>
            </a:r>
            <a:endParaRPr sz="1200"/>
          </a:p>
        </p:txBody>
      </p:sp>
      <p:sp>
        <p:nvSpPr>
          <p:cNvPr id="719" name="Google Shape;719;p47"/>
          <p:cNvSpPr/>
          <p:nvPr/>
        </p:nvSpPr>
        <p:spPr>
          <a:xfrm>
            <a:off x="52664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720" name="Google Shape;720;p47"/>
          <p:cNvSpPr/>
          <p:nvPr/>
        </p:nvSpPr>
        <p:spPr>
          <a:xfrm>
            <a:off x="56258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7"/>
          <p:cNvSpPr/>
          <p:nvPr/>
        </p:nvSpPr>
        <p:spPr>
          <a:xfrm>
            <a:off x="1423200" y="41188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num</a:t>
            </a:r>
            <a:endParaRPr sz="1200"/>
          </a:p>
        </p:txBody>
      </p:sp>
      <p:sp>
        <p:nvSpPr>
          <p:cNvPr id="722" name="Google Shape;722;p47"/>
          <p:cNvSpPr/>
          <p:nvPr/>
        </p:nvSpPr>
        <p:spPr>
          <a:xfrm>
            <a:off x="22946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7"/>
          <p:cNvSpPr/>
          <p:nvPr/>
        </p:nvSpPr>
        <p:spPr>
          <a:xfrm>
            <a:off x="26540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7"/>
          <p:cNvSpPr/>
          <p:nvPr/>
        </p:nvSpPr>
        <p:spPr>
          <a:xfrm>
            <a:off x="4395000" y="41188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num</a:t>
            </a:r>
            <a:endParaRPr sz="1200"/>
          </a:p>
        </p:txBody>
      </p:sp>
      <p:sp>
        <p:nvSpPr>
          <p:cNvPr id="725" name="Google Shape;725;p47"/>
          <p:cNvSpPr/>
          <p:nvPr/>
        </p:nvSpPr>
        <p:spPr>
          <a:xfrm>
            <a:off x="52664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26" name="Google Shape;726;p47"/>
          <p:cNvSpPr/>
          <p:nvPr/>
        </p:nvSpPr>
        <p:spPr>
          <a:xfrm>
            <a:off x="56258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7"/>
          <p:cNvSpPr/>
          <p:nvPr/>
        </p:nvSpPr>
        <p:spPr>
          <a:xfrm>
            <a:off x="1423200" y="45514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sizes</a:t>
            </a:r>
            <a:endParaRPr sz="1200"/>
          </a:p>
        </p:txBody>
      </p:sp>
      <p:sp>
        <p:nvSpPr>
          <p:cNvPr id="728" name="Google Shape;728;p47"/>
          <p:cNvSpPr/>
          <p:nvPr/>
        </p:nvSpPr>
        <p:spPr>
          <a:xfrm>
            <a:off x="22946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7"/>
          <p:cNvSpPr/>
          <p:nvPr/>
        </p:nvSpPr>
        <p:spPr>
          <a:xfrm>
            <a:off x="26540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7"/>
          <p:cNvSpPr/>
          <p:nvPr/>
        </p:nvSpPr>
        <p:spPr>
          <a:xfrm>
            <a:off x="4395000" y="45514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sizes</a:t>
            </a:r>
            <a:endParaRPr sz="1200"/>
          </a:p>
        </p:txBody>
      </p:sp>
      <p:sp>
        <p:nvSpPr>
          <p:cNvPr id="731" name="Google Shape;731;p47"/>
          <p:cNvSpPr/>
          <p:nvPr/>
        </p:nvSpPr>
        <p:spPr>
          <a:xfrm>
            <a:off x="52664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32" name="Google Shape;732;p47"/>
          <p:cNvSpPr/>
          <p:nvPr/>
        </p:nvSpPr>
        <p:spPr>
          <a:xfrm>
            <a:off x="56258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47"/>
          <p:cNvSpPr/>
          <p:nvPr/>
        </p:nvSpPr>
        <p:spPr>
          <a:xfrm>
            <a:off x="5266400" y="3686275"/>
            <a:ext cx="359400" cy="415500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7"/>
          <p:cNvSpPr/>
          <p:nvPr/>
        </p:nvSpPr>
        <p:spPr>
          <a:xfrm>
            <a:off x="5266400" y="4118875"/>
            <a:ext cx="359400" cy="415500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7"/>
          <p:cNvSpPr/>
          <p:nvPr/>
        </p:nvSpPr>
        <p:spPr>
          <a:xfrm>
            <a:off x="5266400" y="4551475"/>
            <a:ext cx="359400" cy="415500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2"/>
    </mc:Choice>
    <mc:Fallback xmlns="">
      <p:transition spd="slow" advTm="138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Errors Frequently Occur in Systems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075" y="1531000"/>
            <a:ext cx="2195000" cy="2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25" y="1162200"/>
            <a:ext cx="4632021" cy="20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825" y="3443601"/>
            <a:ext cx="1782050" cy="17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1075" y="1478888"/>
            <a:ext cx="4632025" cy="144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4065" y="2317375"/>
            <a:ext cx="3375850" cy="13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5227" y="3174375"/>
            <a:ext cx="2799852" cy="17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32"/>
    </mc:Choice>
    <mc:Fallback xmlns="">
      <p:transition spd="slow" advTm="1853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rgbClr val="000000"/>
                </a:solidFill>
              </a:rPr>
              <a:t>Checkpoint multiple versions of PM state to later revert</a:t>
            </a:r>
            <a:endParaRPr sz="2000" b="1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Implementation: Intercepts PM framework API calls 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Global sequence numbers assigned to each PM update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 ensure order when reverting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41" name="Google Shape;74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Checkpoint Library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43" name="Google Shape;743;p48"/>
          <p:cNvSpPr txBox="1"/>
          <p:nvPr/>
        </p:nvSpPr>
        <p:spPr>
          <a:xfrm>
            <a:off x="112350" y="2874800"/>
            <a:ext cx="331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pmem_ptr = pmem_alloc();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44" name="Google Shape;744;p48"/>
          <p:cNvCxnSpPr>
            <a:stCxn id="743" idx="2"/>
          </p:cNvCxnSpPr>
          <p:nvPr/>
        </p:nvCxnSpPr>
        <p:spPr>
          <a:xfrm>
            <a:off x="1770300" y="3290300"/>
            <a:ext cx="3600" cy="369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5" name="Google Shape;745;p48"/>
          <p:cNvSpPr/>
          <p:nvPr/>
        </p:nvSpPr>
        <p:spPr>
          <a:xfrm>
            <a:off x="237200" y="3686275"/>
            <a:ext cx="774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cp_entry</a:t>
            </a:r>
            <a:endParaRPr sz="1200"/>
          </a:p>
        </p:txBody>
      </p:sp>
      <p:sp>
        <p:nvSpPr>
          <p:cNvPr id="746" name="Google Shape;746;p48"/>
          <p:cNvSpPr/>
          <p:nvPr/>
        </p:nvSpPr>
        <p:spPr>
          <a:xfrm>
            <a:off x="999200" y="3686275"/>
            <a:ext cx="8361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0xf4a000</a:t>
            </a:r>
            <a:endParaRPr sz="1200"/>
          </a:p>
        </p:txBody>
      </p:sp>
      <p:sp>
        <p:nvSpPr>
          <p:cNvPr id="747" name="Google Shape;747;p48"/>
          <p:cNvSpPr/>
          <p:nvPr/>
        </p:nvSpPr>
        <p:spPr>
          <a:xfrm>
            <a:off x="1837400" y="3686275"/>
            <a:ext cx="483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</a:t>
            </a:r>
            <a:endParaRPr sz="1200"/>
          </a:p>
        </p:txBody>
      </p:sp>
      <p:sp>
        <p:nvSpPr>
          <p:cNvPr id="748" name="Google Shape;748;p48"/>
          <p:cNvSpPr/>
          <p:nvPr/>
        </p:nvSpPr>
        <p:spPr>
          <a:xfrm>
            <a:off x="22946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26540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1" name="Google Shape;751;p48"/>
          <p:cNvCxnSpPr>
            <a:cxnSpLocks/>
          </p:cNvCxnSpPr>
          <p:nvPr/>
        </p:nvCxnSpPr>
        <p:spPr>
          <a:xfrm>
            <a:off x="4706775" y="3717182"/>
            <a:ext cx="178975" cy="65221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2" name="Google Shape;752;p48"/>
          <p:cNvSpPr/>
          <p:nvPr/>
        </p:nvSpPr>
        <p:spPr>
          <a:xfrm>
            <a:off x="3209000" y="3686275"/>
            <a:ext cx="774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cp_entry</a:t>
            </a:r>
            <a:endParaRPr sz="1200"/>
          </a:p>
        </p:txBody>
      </p:sp>
      <p:sp>
        <p:nvSpPr>
          <p:cNvPr id="753" name="Google Shape;753;p48"/>
          <p:cNvSpPr/>
          <p:nvPr/>
        </p:nvSpPr>
        <p:spPr>
          <a:xfrm>
            <a:off x="3971000" y="3686275"/>
            <a:ext cx="8361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0xf4a000</a:t>
            </a:r>
            <a:endParaRPr sz="1200"/>
          </a:p>
        </p:txBody>
      </p:sp>
      <p:sp>
        <p:nvSpPr>
          <p:cNvPr id="754" name="Google Shape;754;p48"/>
          <p:cNvSpPr/>
          <p:nvPr/>
        </p:nvSpPr>
        <p:spPr>
          <a:xfrm>
            <a:off x="4809200" y="3686275"/>
            <a:ext cx="483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</a:t>
            </a:r>
            <a:endParaRPr sz="1200"/>
          </a:p>
        </p:txBody>
      </p:sp>
      <p:sp>
        <p:nvSpPr>
          <p:cNvPr id="755" name="Google Shape;755;p48"/>
          <p:cNvSpPr/>
          <p:nvPr/>
        </p:nvSpPr>
        <p:spPr>
          <a:xfrm>
            <a:off x="52664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756" name="Google Shape;756;p48"/>
          <p:cNvSpPr/>
          <p:nvPr/>
        </p:nvSpPr>
        <p:spPr>
          <a:xfrm>
            <a:off x="56258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8"/>
          <p:cNvSpPr txBox="1"/>
          <p:nvPr/>
        </p:nvSpPr>
        <p:spPr>
          <a:xfrm>
            <a:off x="6028380" y="2565471"/>
            <a:ext cx="338675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pmem_ptr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4;</a:t>
            </a:r>
            <a:endParaRPr sz="15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pmem_flush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pmem_ptr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(int));</a:t>
            </a:r>
            <a:endParaRPr sz="15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58" name="Google Shape;758;p48"/>
          <p:cNvCxnSpPr>
            <a:cxnSpLocks/>
            <a:stCxn id="757" idx="2"/>
          </p:cNvCxnSpPr>
          <p:nvPr/>
        </p:nvCxnSpPr>
        <p:spPr>
          <a:xfrm>
            <a:off x="7721755" y="3442604"/>
            <a:ext cx="0" cy="277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9" name="Google Shape;759;p48"/>
          <p:cNvSpPr/>
          <p:nvPr/>
        </p:nvSpPr>
        <p:spPr>
          <a:xfrm>
            <a:off x="6257000" y="3686275"/>
            <a:ext cx="774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cp_entry</a:t>
            </a:r>
            <a:endParaRPr sz="1200"/>
          </a:p>
        </p:txBody>
      </p:sp>
      <p:sp>
        <p:nvSpPr>
          <p:cNvPr id="760" name="Google Shape;760;p48"/>
          <p:cNvSpPr/>
          <p:nvPr/>
        </p:nvSpPr>
        <p:spPr>
          <a:xfrm>
            <a:off x="7019000" y="3686275"/>
            <a:ext cx="8361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0xf4a000</a:t>
            </a:r>
            <a:endParaRPr sz="1200"/>
          </a:p>
        </p:txBody>
      </p:sp>
      <p:sp>
        <p:nvSpPr>
          <p:cNvPr id="761" name="Google Shape;761;p48"/>
          <p:cNvSpPr/>
          <p:nvPr/>
        </p:nvSpPr>
        <p:spPr>
          <a:xfrm>
            <a:off x="7857200" y="3686275"/>
            <a:ext cx="4830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data</a:t>
            </a:r>
            <a:endParaRPr sz="1200" dirty="0"/>
          </a:p>
        </p:txBody>
      </p:sp>
      <p:sp>
        <p:nvSpPr>
          <p:cNvPr id="762" name="Google Shape;762;p48"/>
          <p:cNvSpPr/>
          <p:nvPr/>
        </p:nvSpPr>
        <p:spPr>
          <a:xfrm>
            <a:off x="83144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763" name="Google Shape;763;p48"/>
          <p:cNvSpPr/>
          <p:nvPr/>
        </p:nvSpPr>
        <p:spPr>
          <a:xfrm>
            <a:off x="8673800" y="36862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64" name="Google Shape;764;p48"/>
          <p:cNvSpPr/>
          <p:nvPr/>
        </p:nvSpPr>
        <p:spPr>
          <a:xfrm>
            <a:off x="1423200" y="41188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num</a:t>
            </a:r>
            <a:endParaRPr sz="1200"/>
          </a:p>
        </p:txBody>
      </p:sp>
      <p:sp>
        <p:nvSpPr>
          <p:cNvPr id="765" name="Google Shape;765;p48"/>
          <p:cNvSpPr/>
          <p:nvPr/>
        </p:nvSpPr>
        <p:spPr>
          <a:xfrm>
            <a:off x="22946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8"/>
          <p:cNvSpPr/>
          <p:nvPr/>
        </p:nvSpPr>
        <p:spPr>
          <a:xfrm>
            <a:off x="26540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8"/>
          <p:cNvSpPr/>
          <p:nvPr/>
        </p:nvSpPr>
        <p:spPr>
          <a:xfrm>
            <a:off x="4395000" y="41188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num</a:t>
            </a:r>
            <a:endParaRPr sz="1200"/>
          </a:p>
        </p:txBody>
      </p:sp>
      <p:sp>
        <p:nvSpPr>
          <p:cNvPr id="768" name="Google Shape;768;p48"/>
          <p:cNvSpPr/>
          <p:nvPr/>
        </p:nvSpPr>
        <p:spPr>
          <a:xfrm>
            <a:off x="52664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69" name="Google Shape;769;p48"/>
          <p:cNvSpPr/>
          <p:nvPr/>
        </p:nvSpPr>
        <p:spPr>
          <a:xfrm>
            <a:off x="56258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8"/>
          <p:cNvSpPr/>
          <p:nvPr/>
        </p:nvSpPr>
        <p:spPr>
          <a:xfrm>
            <a:off x="7447400" y="41188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num</a:t>
            </a:r>
            <a:endParaRPr sz="1200"/>
          </a:p>
        </p:txBody>
      </p:sp>
      <p:sp>
        <p:nvSpPr>
          <p:cNvPr id="771" name="Google Shape;771;p48"/>
          <p:cNvSpPr/>
          <p:nvPr/>
        </p:nvSpPr>
        <p:spPr>
          <a:xfrm>
            <a:off x="83188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72" name="Google Shape;772;p48"/>
          <p:cNvSpPr/>
          <p:nvPr/>
        </p:nvSpPr>
        <p:spPr>
          <a:xfrm>
            <a:off x="8678200" y="41188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73" name="Google Shape;773;p48"/>
          <p:cNvSpPr/>
          <p:nvPr/>
        </p:nvSpPr>
        <p:spPr>
          <a:xfrm>
            <a:off x="4395000" y="45514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sizes</a:t>
            </a:r>
            <a:endParaRPr sz="1200"/>
          </a:p>
        </p:txBody>
      </p:sp>
      <p:sp>
        <p:nvSpPr>
          <p:cNvPr id="774" name="Google Shape;774;p48"/>
          <p:cNvSpPr/>
          <p:nvPr/>
        </p:nvSpPr>
        <p:spPr>
          <a:xfrm>
            <a:off x="52664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75" name="Google Shape;775;p48"/>
          <p:cNvSpPr/>
          <p:nvPr/>
        </p:nvSpPr>
        <p:spPr>
          <a:xfrm>
            <a:off x="56258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8"/>
          <p:cNvSpPr/>
          <p:nvPr/>
        </p:nvSpPr>
        <p:spPr>
          <a:xfrm>
            <a:off x="7447400" y="45514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sizes</a:t>
            </a:r>
            <a:endParaRPr sz="1200"/>
          </a:p>
        </p:txBody>
      </p:sp>
      <p:sp>
        <p:nvSpPr>
          <p:cNvPr id="777" name="Google Shape;777;p48"/>
          <p:cNvSpPr/>
          <p:nvPr/>
        </p:nvSpPr>
        <p:spPr>
          <a:xfrm>
            <a:off x="83188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78" name="Google Shape;778;p48"/>
          <p:cNvSpPr/>
          <p:nvPr/>
        </p:nvSpPr>
        <p:spPr>
          <a:xfrm>
            <a:off x="86782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79" name="Google Shape;779;p48"/>
          <p:cNvSpPr/>
          <p:nvPr/>
        </p:nvSpPr>
        <p:spPr>
          <a:xfrm>
            <a:off x="1423200" y="4551475"/>
            <a:ext cx="8973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sizes</a:t>
            </a:r>
            <a:endParaRPr sz="1200"/>
          </a:p>
        </p:txBody>
      </p:sp>
      <p:sp>
        <p:nvSpPr>
          <p:cNvPr id="780" name="Google Shape;780;p48"/>
          <p:cNvSpPr/>
          <p:nvPr/>
        </p:nvSpPr>
        <p:spPr>
          <a:xfrm>
            <a:off x="22946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8"/>
          <p:cNvSpPr/>
          <p:nvPr/>
        </p:nvSpPr>
        <p:spPr>
          <a:xfrm>
            <a:off x="2654000" y="4551475"/>
            <a:ext cx="359400" cy="41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8"/>
          <p:cNvSpPr/>
          <p:nvPr/>
        </p:nvSpPr>
        <p:spPr>
          <a:xfrm>
            <a:off x="8673800" y="3686275"/>
            <a:ext cx="359400" cy="415500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8"/>
          <p:cNvSpPr/>
          <p:nvPr/>
        </p:nvSpPr>
        <p:spPr>
          <a:xfrm>
            <a:off x="8678200" y="4118875"/>
            <a:ext cx="359400" cy="415500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8"/>
          <p:cNvSpPr/>
          <p:nvPr/>
        </p:nvSpPr>
        <p:spPr>
          <a:xfrm>
            <a:off x="8673800" y="4551475"/>
            <a:ext cx="359400" cy="415500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714;p47">
            <a:extLst>
              <a:ext uri="{FF2B5EF4-FFF2-40B4-BE49-F238E27FC236}">
                <a16:creationId xmlns:a16="http://schemas.microsoft.com/office/drawing/2014/main" id="{A886CD52-BBBF-E54A-A213-2B7D7FDE2C4E}"/>
              </a:ext>
            </a:extLst>
          </p:cNvPr>
          <p:cNvSpPr txBox="1"/>
          <p:nvPr/>
        </p:nvSpPr>
        <p:spPr>
          <a:xfrm>
            <a:off x="2929049" y="2597001"/>
            <a:ext cx="3368925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pmem_ptr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7;</a:t>
            </a:r>
            <a:endParaRPr sz="15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pmem_flush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pmem_ptr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500" dirty="0" err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" sz="150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(int));</a:t>
            </a:r>
            <a:endParaRPr sz="150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1" name="Google Shape;715;p47">
            <a:extLst>
              <a:ext uri="{FF2B5EF4-FFF2-40B4-BE49-F238E27FC236}">
                <a16:creationId xmlns:a16="http://schemas.microsoft.com/office/drawing/2014/main" id="{43DA0005-0D69-034A-9ED4-3B97272AADB4}"/>
              </a:ext>
            </a:extLst>
          </p:cNvPr>
          <p:cNvCxnSpPr>
            <a:cxnSpLocks/>
          </p:cNvCxnSpPr>
          <p:nvPr/>
        </p:nvCxnSpPr>
        <p:spPr>
          <a:xfrm>
            <a:off x="4711201" y="3442604"/>
            <a:ext cx="4199" cy="24664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96"/>
    </mc:Choice>
    <mc:Fallback xmlns="">
      <p:transition spd="slow" advTm="133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Analyzer: Dependency-based Rollback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9" name="Google Shape;799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Dependency-based Rollback: More </a:t>
            </a:r>
            <a:r>
              <a:rPr lang="en" sz="2000" b="1" dirty="0">
                <a:solidFill>
                  <a:srgbClr val="000000"/>
                </a:solidFill>
              </a:rPr>
              <a:t>targeted reversion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Use dependencies to </a:t>
            </a:r>
            <a:r>
              <a:rPr lang="en" sz="2000" b="1" dirty="0">
                <a:solidFill>
                  <a:srgbClr val="000000"/>
                </a:solidFill>
              </a:rPr>
              <a:t>only revert necessary bad states. </a:t>
            </a:r>
            <a:endParaRPr sz="2000" b="1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Program Dependency Graph </a:t>
            </a:r>
            <a:r>
              <a:rPr lang="en" sz="2000" dirty="0">
                <a:solidFill>
                  <a:schemeClr val="dk1"/>
                </a:solidFill>
              </a:rPr>
              <a:t>of PM System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Fault instruction -&gt; starting point of dependency analysis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Slice: see what instructions influence this fault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00" name="Google Shape;80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801" name="Google Shape;801;p50"/>
          <p:cNvSpPr/>
          <p:nvPr/>
        </p:nvSpPr>
        <p:spPr>
          <a:xfrm>
            <a:off x="4186275" y="3090200"/>
            <a:ext cx="423300" cy="2571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2" name="Google Shape;802;p50"/>
          <p:cNvCxnSpPr>
            <a:stCxn id="801" idx="4"/>
          </p:cNvCxnSpPr>
          <p:nvPr/>
        </p:nvCxnSpPr>
        <p:spPr>
          <a:xfrm flipH="1">
            <a:off x="4148925" y="3347300"/>
            <a:ext cx="249000" cy="29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3" name="Google Shape;803;p50"/>
          <p:cNvCxnSpPr/>
          <p:nvPr/>
        </p:nvCxnSpPr>
        <p:spPr>
          <a:xfrm>
            <a:off x="4397925" y="3342500"/>
            <a:ext cx="296100" cy="30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4" name="Google Shape;804;p50"/>
          <p:cNvSpPr/>
          <p:nvPr/>
        </p:nvSpPr>
        <p:spPr>
          <a:xfrm>
            <a:off x="3862525" y="3642200"/>
            <a:ext cx="423300" cy="2571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0"/>
          <p:cNvSpPr/>
          <p:nvPr/>
        </p:nvSpPr>
        <p:spPr>
          <a:xfrm>
            <a:off x="4553350" y="3642200"/>
            <a:ext cx="423300" cy="2571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6" name="Google Shape;806;p50"/>
          <p:cNvCxnSpPr>
            <a:stCxn id="804" idx="4"/>
            <a:endCxn id="807" idx="0"/>
          </p:cNvCxnSpPr>
          <p:nvPr/>
        </p:nvCxnSpPr>
        <p:spPr>
          <a:xfrm>
            <a:off x="4074175" y="3899300"/>
            <a:ext cx="323700" cy="29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7" name="Google Shape;807;p50"/>
          <p:cNvSpPr/>
          <p:nvPr/>
        </p:nvSpPr>
        <p:spPr>
          <a:xfrm>
            <a:off x="4186275" y="4194200"/>
            <a:ext cx="423300" cy="2571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8" name="Google Shape;808;p50"/>
          <p:cNvCxnSpPr/>
          <p:nvPr/>
        </p:nvCxnSpPr>
        <p:spPr>
          <a:xfrm flipH="1">
            <a:off x="4503525" y="3899300"/>
            <a:ext cx="249000" cy="294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9" name="Google Shape;809;p50"/>
          <p:cNvSpPr/>
          <p:nvPr/>
        </p:nvSpPr>
        <p:spPr>
          <a:xfrm>
            <a:off x="4858175" y="4194200"/>
            <a:ext cx="423300" cy="2571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0" name="Google Shape;810;p50"/>
          <p:cNvCxnSpPr/>
          <p:nvPr/>
        </p:nvCxnSpPr>
        <p:spPr>
          <a:xfrm>
            <a:off x="4778925" y="3875900"/>
            <a:ext cx="296100" cy="30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1"/>
    </mc:Choice>
    <mc:Fallback xmlns="">
      <p:transition spd="slow" advTm="3015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Analyzer</a:t>
            </a:r>
            <a:r>
              <a:rPr lang="en" b="1" dirty="0">
                <a:latin typeface="+mj-lt"/>
              </a:rPr>
              <a:t>: 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Dependency-based Rollback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6" name="Google Shape;816;p51"/>
          <p:cNvSpPr txBox="1">
            <a:spLocks noGrp="1"/>
          </p:cNvSpPr>
          <p:nvPr>
            <p:ph type="body" idx="1"/>
          </p:nvPr>
        </p:nvSpPr>
        <p:spPr>
          <a:xfrm>
            <a:off x="354900" y="1194525"/>
            <a:ext cx="85206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This is the Persistent Memory Write Timeline of a PM system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17" name="Google Shape;81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818" name="Google Shape;818;p51"/>
          <p:cNvSpPr txBox="1"/>
          <p:nvPr/>
        </p:nvSpPr>
        <p:spPr>
          <a:xfrm>
            <a:off x="3495575" y="1778925"/>
            <a:ext cx="2721600" cy="461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a = 3;</a:t>
            </a:r>
            <a:endParaRPr sz="1800" dirty="0"/>
          </a:p>
        </p:txBody>
      </p:sp>
      <p:sp>
        <p:nvSpPr>
          <p:cNvPr id="819" name="Google Shape;819;p51"/>
          <p:cNvSpPr/>
          <p:nvPr/>
        </p:nvSpPr>
        <p:spPr>
          <a:xfrm>
            <a:off x="3495575" y="24483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x = -5;</a:t>
            </a:r>
            <a:endParaRPr sz="1800" dirty="0"/>
          </a:p>
        </p:txBody>
      </p:sp>
      <p:sp>
        <p:nvSpPr>
          <p:cNvPr id="820" name="Google Shape;820;p51"/>
          <p:cNvSpPr/>
          <p:nvPr/>
        </p:nvSpPr>
        <p:spPr>
          <a:xfrm>
            <a:off x="3495575" y="44256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z = 2/y;</a:t>
            </a:r>
            <a:endParaRPr sz="1800" dirty="0"/>
          </a:p>
        </p:txBody>
      </p:sp>
      <p:cxnSp>
        <p:nvCxnSpPr>
          <p:cNvPr id="821" name="Google Shape;821;p51"/>
          <p:cNvCxnSpPr>
            <a:stCxn id="819" idx="3"/>
            <a:endCxn id="822" idx="3"/>
          </p:cNvCxnSpPr>
          <p:nvPr/>
        </p:nvCxnSpPr>
        <p:spPr>
          <a:xfrm>
            <a:off x="6217175" y="2694625"/>
            <a:ext cx="600" cy="13194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3" name="Google Shape;823;p51"/>
          <p:cNvCxnSpPr>
            <a:stCxn id="822" idx="3"/>
            <a:endCxn id="820" idx="3"/>
          </p:cNvCxnSpPr>
          <p:nvPr/>
        </p:nvCxnSpPr>
        <p:spPr>
          <a:xfrm>
            <a:off x="6217175" y="4014125"/>
            <a:ext cx="600" cy="6579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4" name="Google Shape;824;p51"/>
          <p:cNvSpPr txBox="1"/>
          <p:nvPr/>
        </p:nvSpPr>
        <p:spPr>
          <a:xfrm>
            <a:off x="164875" y="2340900"/>
            <a:ext cx="238200" cy="261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25" name="Google Shape;825;p51"/>
          <p:cNvSpPr txBox="1"/>
          <p:nvPr/>
        </p:nvSpPr>
        <p:spPr>
          <a:xfrm>
            <a:off x="536825" y="2271600"/>
            <a:ext cx="1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volatile write</a:t>
            </a:r>
            <a:endParaRPr sz="1800"/>
          </a:p>
        </p:txBody>
      </p:sp>
      <p:sp>
        <p:nvSpPr>
          <p:cNvPr id="826" name="Google Shape;826;p51"/>
          <p:cNvSpPr/>
          <p:nvPr/>
        </p:nvSpPr>
        <p:spPr>
          <a:xfrm>
            <a:off x="164863" y="2890825"/>
            <a:ext cx="238200" cy="261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27" name="Google Shape;827;p51"/>
          <p:cNvSpPr txBox="1"/>
          <p:nvPr/>
        </p:nvSpPr>
        <p:spPr>
          <a:xfrm>
            <a:off x="536825" y="2790775"/>
            <a:ext cx="1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PM write</a:t>
            </a:r>
            <a:endParaRPr sz="1800"/>
          </a:p>
        </p:txBody>
      </p:sp>
      <p:cxnSp>
        <p:nvCxnSpPr>
          <p:cNvPr id="828" name="Google Shape;828;p51"/>
          <p:cNvCxnSpPr/>
          <p:nvPr/>
        </p:nvCxnSpPr>
        <p:spPr>
          <a:xfrm>
            <a:off x="402738" y="3440750"/>
            <a:ext cx="600" cy="330900"/>
          </a:xfrm>
          <a:prstGeom prst="curvedConnector3">
            <a:avLst>
              <a:gd name="adj1" fmla="val -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9" name="Google Shape;829;p51"/>
          <p:cNvSpPr txBox="1"/>
          <p:nvPr/>
        </p:nvSpPr>
        <p:spPr>
          <a:xfrm>
            <a:off x="601850" y="3309950"/>
            <a:ext cx="1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dependency</a:t>
            </a:r>
            <a:endParaRPr sz="1800"/>
          </a:p>
        </p:txBody>
      </p:sp>
      <p:sp>
        <p:nvSpPr>
          <p:cNvPr id="822" name="Google Shape;822;p51"/>
          <p:cNvSpPr/>
          <p:nvPr/>
        </p:nvSpPr>
        <p:spPr>
          <a:xfrm>
            <a:off x="3495575" y="37678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y = x+5;</a:t>
            </a:r>
            <a:endParaRPr sz="1800" dirty="0"/>
          </a:p>
        </p:txBody>
      </p:sp>
      <p:sp>
        <p:nvSpPr>
          <p:cNvPr id="19" name="Google Shape;819;p51">
            <a:extLst>
              <a:ext uri="{FF2B5EF4-FFF2-40B4-BE49-F238E27FC236}">
                <a16:creationId xmlns:a16="http://schemas.microsoft.com/office/drawing/2014/main" id="{8EA9FE1E-81FB-A341-A85D-F78ED44ECF99}"/>
              </a:ext>
            </a:extLst>
          </p:cNvPr>
          <p:cNvSpPr/>
          <p:nvPr/>
        </p:nvSpPr>
        <p:spPr>
          <a:xfrm>
            <a:off x="3495575" y="31177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b = 7;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3"/>
    </mc:Choice>
    <mc:Fallback xmlns="">
      <p:transition spd="slow" advTm="1308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Analyzer</a:t>
            </a:r>
            <a:r>
              <a:rPr lang="en" b="1" dirty="0">
                <a:latin typeface="+mj-lt"/>
              </a:rPr>
              <a:t>: 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Dependency-based Rollback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6" name="Google Shape;836;p52"/>
          <p:cNvSpPr txBox="1">
            <a:spLocks noGrp="1"/>
          </p:cNvSpPr>
          <p:nvPr>
            <p:ph type="body" idx="1"/>
          </p:nvPr>
        </p:nvSpPr>
        <p:spPr>
          <a:xfrm>
            <a:off x="354900" y="1194525"/>
            <a:ext cx="85206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Crash at z, root cause due to x = -5;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37" name="Google Shape;83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838" name="Google Shape;838;p52"/>
          <p:cNvSpPr txBox="1"/>
          <p:nvPr/>
        </p:nvSpPr>
        <p:spPr>
          <a:xfrm>
            <a:off x="164875" y="2340900"/>
            <a:ext cx="238200" cy="261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39" name="Google Shape;839;p52"/>
          <p:cNvSpPr txBox="1"/>
          <p:nvPr/>
        </p:nvSpPr>
        <p:spPr>
          <a:xfrm>
            <a:off x="536825" y="2271600"/>
            <a:ext cx="1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volatile write</a:t>
            </a:r>
            <a:endParaRPr sz="1800"/>
          </a:p>
        </p:txBody>
      </p:sp>
      <p:sp>
        <p:nvSpPr>
          <p:cNvPr id="840" name="Google Shape;840;p52"/>
          <p:cNvSpPr/>
          <p:nvPr/>
        </p:nvSpPr>
        <p:spPr>
          <a:xfrm>
            <a:off x="164863" y="2890825"/>
            <a:ext cx="238200" cy="261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841" name="Google Shape;841;p52"/>
          <p:cNvSpPr txBox="1"/>
          <p:nvPr/>
        </p:nvSpPr>
        <p:spPr>
          <a:xfrm>
            <a:off x="536825" y="2790775"/>
            <a:ext cx="1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PM write</a:t>
            </a:r>
            <a:endParaRPr sz="1800"/>
          </a:p>
        </p:txBody>
      </p:sp>
      <p:cxnSp>
        <p:nvCxnSpPr>
          <p:cNvPr id="842" name="Google Shape;842;p52"/>
          <p:cNvCxnSpPr/>
          <p:nvPr/>
        </p:nvCxnSpPr>
        <p:spPr>
          <a:xfrm>
            <a:off x="402738" y="3440750"/>
            <a:ext cx="600" cy="330900"/>
          </a:xfrm>
          <a:prstGeom prst="curvedConnector3">
            <a:avLst>
              <a:gd name="adj1" fmla="val -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3" name="Google Shape;843;p52"/>
          <p:cNvSpPr txBox="1"/>
          <p:nvPr/>
        </p:nvSpPr>
        <p:spPr>
          <a:xfrm>
            <a:off x="601850" y="3309950"/>
            <a:ext cx="19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dependency</a:t>
            </a:r>
            <a:endParaRPr sz="1800"/>
          </a:p>
        </p:txBody>
      </p:sp>
      <p:cxnSp>
        <p:nvCxnSpPr>
          <p:cNvPr id="844" name="Google Shape;844;p52"/>
          <p:cNvCxnSpPr>
            <a:stCxn id="845" idx="1"/>
          </p:cNvCxnSpPr>
          <p:nvPr/>
        </p:nvCxnSpPr>
        <p:spPr>
          <a:xfrm flipH="1">
            <a:off x="6417000" y="2679175"/>
            <a:ext cx="948000" cy="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6" name="Google Shape;846;p52"/>
          <p:cNvSpPr/>
          <p:nvPr/>
        </p:nvSpPr>
        <p:spPr>
          <a:xfrm>
            <a:off x="6455300" y="4407150"/>
            <a:ext cx="548694" cy="660096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2"/>
          <p:cNvSpPr txBox="1"/>
          <p:nvPr/>
        </p:nvSpPr>
        <p:spPr>
          <a:xfrm>
            <a:off x="7004000" y="4506350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45" name="Google Shape;845;p52"/>
          <p:cNvSpPr txBox="1"/>
          <p:nvPr/>
        </p:nvSpPr>
        <p:spPr>
          <a:xfrm>
            <a:off x="7365000" y="244832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root cause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48" name="Google Shape;848;p52"/>
          <p:cNvSpPr txBox="1"/>
          <p:nvPr/>
        </p:nvSpPr>
        <p:spPr>
          <a:xfrm>
            <a:off x="3495575" y="1778925"/>
            <a:ext cx="2721600" cy="461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a = 3;</a:t>
            </a:r>
            <a:endParaRPr sz="1800" dirty="0"/>
          </a:p>
        </p:txBody>
      </p:sp>
      <p:sp>
        <p:nvSpPr>
          <p:cNvPr id="849" name="Google Shape;849;p52"/>
          <p:cNvSpPr/>
          <p:nvPr/>
        </p:nvSpPr>
        <p:spPr>
          <a:xfrm>
            <a:off x="3495575" y="24483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x = -5;</a:t>
            </a:r>
            <a:endParaRPr sz="1800" dirty="0"/>
          </a:p>
        </p:txBody>
      </p:sp>
      <p:sp>
        <p:nvSpPr>
          <p:cNvPr id="850" name="Google Shape;850;p52"/>
          <p:cNvSpPr/>
          <p:nvPr/>
        </p:nvSpPr>
        <p:spPr>
          <a:xfrm>
            <a:off x="3495575" y="44256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z = 2/y;</a:t>
            </a:r>
            <a:endParaRPr sz="1800" dirty="0"/>
          </a:p>
        </p:txBody>
      </p:sp>
      <p:cxnSp>
        <p:nvCxnSpPr>
          <p:cNvPr id="851" name="Google Shape;851;p52"/>
          <p:cNvCxnSpPr>
            <a:stCxn id="849" idx="3"/>
            <a:endCxn id="852" idx="3"/>
          </p:cNvCxnSpPr>
          <p:nvPr/>
        </p:nvCxnSpPr>
        <p:spPr>
          <a:xfrm>
            <a:off x="6217175" y="2694625"/>
            <a:ext cx="600" cy="13194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3" name="Google Shape;853;p52"/>
          <p:cNvCxnSpPr>
            <a:stCxn id="852" idx="3"/>
            <a:endCxn id="850" idx="3"/>
          </p:cNvCxnSpPr>
          <p:nvPr/>
        </p:nvCxnSpPr>
        <p:spPr>
          <a:xfrm>
            <a:off x="6217175" y="4014125"/>
            <a:ext cx="600" cy="6579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2" name="Google Shape;852;p52"/>
          <p:cNvSpPr/>
          <p:nvPr/>
        </p:nvSpPr>
        <p:spPr>
          <a:xfrm>
            <a:off x="3495575" y="37678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y = x+5;</a:t>
            </a:r>
            <a:endParaRPr sz="1800" dirty="0"/>
          </a:p>
        </p:txBody>
      </p:sp>
      <p:sp>
        <p:nvSpPr>
          <p:cNvPr id="23" name="Google Shape;819;p51">
            <a:extLst>
              <a:ext uri="{FF2B5EF4-FFF2-40B4-BE49-F238E27FC236}">
                <a16:creationId xmlns:a16="http://schemas.microsoft.com/office/drawing/2014/main" id="{17B6F9E5-FE60-3341-9D11-C4A2D8B8940B}"/>
              </a:ext>
            </a:extLst>
          </p:cNvPr>
          <p:cNvSpPr/>
          <p:nvPr/>
        </p:nvSpPr>
        <p:spPr>
          <a:xfrm>
            <a:off x="3495575" y="31177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b = 7;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67"/>
    </mc:Choice>
    <mc:Fallback xmlns="">
      <p:transition spd="slow" advTm="1606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 err="1">
                <a:latin typeface="+mj-lt"/>
                <a:ea typeface="Helvetica Neue"/>
                <a:cs typeface="Helvetica Neue"/>
                <a:sym typeface="Helvetica Neue"/>
              </a:rPr>
              <a:t>Arthas</a:t>
            </a: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 Analyzer: </a:t>
            </a:r>
            <a:r>
              <a:rPr lang="en" b="1" dirty="0">
                <a:latin typeface="+mj-lt"/>
              </a:rPr>
              <a:t>Slicing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0" name="Google Shape;860;p53"/>
          <p:cNvSpPr txBox="1">
            <a:spLocks noGrp="1"/>
          </p:cNvSpPr>
          <p:nvPr>
            <p:ph type="body" idx="1"/>
          </p:nvPr>
        </p:nvSpPr>
        <p:spPr>
          <a:xfrm>
            <a:off x="284999" y="1142775"/>
            <a:ext cx="85206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chemeClr val="dk1"/>
                </a:solidFill>
              </a:rPr>
              <a:t>Slice: to preserve data dependencies during reversion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61" name="Google Shape;86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862" name="Google Shape;862;p53"/>
          <p:cNvCxnSpPr/>
          <p:nvPr/>
        </p:nvCxnSpPr>
        <p:spPr>
          <a:xfrm flipH="1">
            <a:off x="2864475" y="2671625"/>
            <a:ext cx="547500" cy="9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3" name="Google Shape;863;p53"/>
          <p:cNvSpPr/>
          <p:nvPr/>
        </p:nvSpPr>
        <p:spPr>
          <a:xfrm>
            <a:off x="3102500" y="4407150"/>
            <a:ext cx="548694" cy="660096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3"/>
          <p:cNvSpPr txBox="1"/>
          <p:nvPr/>
        </p:nvSpPr>
        <p:spPr>
          <a:xfrm>
            <a:off x="3651200" y="4506350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65" name="Google Shape;865;p53"/>
          <p:cNvSpPr txBox="1"/>
          <p:nvPr/>
        </p:nvSpPr>
        <p:spPr>
          <a:xfrm>
            <a:off x="3411975" y="242362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root cause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66" name="Google Shape;866;p53"/>
          <p:cNvSpPr/>
          <p:nvPr/>
        </p:nvSpPr>
        <p:spPr>
          <a:xfrm>
            <a:off x="5470075" y="240817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x = -5;</a:t>
            </a:r>
            <a:endParaRPr sz="1800" dirty="0"/>
          </a:p>
        </p:txBody>
      </p:sp>
      <p:sp>
        <p:nvSpPr>
          <p:cNvPr id="867" name="Google Shape;867;p53"/>
          <p:cNvSpPr/>
          <p:nvPr/>
        </p:nvSpPr>
        <p:spPr>
          <a:xfrm>
            <a:off x="5470075" y="4475450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z = 2/y;</a:t>
            </a:r>
            <a:endParaRPr sz="1800" dirty="0"/>
          </a:p>
        </p:txBody>
      </p:sp>
      <p:sp>
        <p:nvSpPr>
          <p:cNvPr id="868" name="Google Shape;868;p53"/>
          <p:cNvSpPr txBox="1">
            <a:spLocks noGrp="1"/>
          </p:cNvSpPr>
          <p:nvPr>
            <p:ph type="body" idx="1"/>
          </p:nvPr>
        </p:nvSpPr>
        <p:spPr>
          <a:xfrm>
            <a:off x="6331500" y="1644650"/>
            <a:ext cx="85206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Slice: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69" name="Google Shape;869;p53"/>
          <p:cNvSpPr txBox="1"/>
          <p:nvPr/>
        </p:nvSpPr>
        <p:spPr>
          <a:xfrm>
            <a:off x="142775" y="1778925"/>
            <a:ext cx="2721600" cy="461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a = 3;</a:t>
            </a:r>
            <a:endParaRPr sz="1800" dirty="0"/>
          </a:p>
        </p:txBody>
      </p:sp>
      <p:sp>
        <p:nvSpPr>
          <p:cNvPr id="870" name="Google Shape;870;p53"/>
          <p:cNvSpPr/>
          <p:nvPr/>
        </p:nvSpPr>
        <p:spPr>
          <a:xfrm>
            <a:off x="142775" y="24483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x =-5;</a:t>
            </a:r>
            <a:endParaRPr sz="1800" dirty="0"/>
          </a:p>
        </p:txBody>
      </p:sp>
      <p:sp>
        <p:nvSpPr>
          <p:cNvPr id="871" name="Google Shape;871;p53"/>
          <p:cNvSpPr/>
          <p:nvPr/>
        </p:nvSpPr>
        <p:spPr>
          <a:xfrm>
            <a:off x="142775" y="44256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z = 2/y;</a:t>
            </a:r>
            <a:endParaRPr sz="1800" dirty="0"/>
          </a:p>
        </p:txBody>
      </p:sp>
      <p:cxnSp>
        <p:nvCxnSpPr>
          <p:cNvPr id="872" name="Google Shape;872;p53"/>
          <p:cNvCxnSpPr>
            <a:stCxn id="870" idx="3"/>
            <a:endCxn id="873" idx="3"/>
          </p:cNvCxnSpPr>
          <p:nvPr/>
        </p:nvCxnSpPr>
        <p:spPr>
          <a:xfrm>
            <a:off x="2864375" y="2694625"/>
            <a:ext cx="600" cy="13194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4" name="Google Shape;874;p53"/>
          <p:cNvCxnSpPr>
            <a:stCxn id="873" idx="3"/>
            <a:endCxn id="871" idx="3"/>
          </p:cNvCxnSpPr>
          <p:nvPr/>
        </p:nvCxnSpPr>
        <p:spPr>
          <a:xfrm>
            <a:off x="2864375" y="4014125"/>
            <a:ext cx="600" cy="6579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3" name="Google Shape;873;p53"/>
          <p:cNvSpPr/>
          <p:nvPr/>
        </p:nvSpPr>
        <p:spPr>
          <a:xfrm>
            <a:off x="142775" y="37678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y = x+5;</a:t>
            </a:r>
            <a:endParaRPr sz="1800" dirty="0"/>
          </a:p>
        </p:txBody>
      </p:sp>
      <p:sp>
        <p:nvSpPr>
          <p:cNvPr id="876" name="Google Shape;876;p53"/>
          <p:cNvSpPr/>
          <p:nvPr/>
        </p:nvSpPr>
        <p:spPr>
          <a:xfrm>
            <a:off x="5470075" y="37678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y = x+5;</a:t>
            </a:r>
            <a:endParaRPr sz="1800" dirty="0"/>
          </a:p>
        </p:txBody>
      </p:sp>
      <p:cxnSp>
        <p:nvCxnSpPr>
          <p:cNvPr id="877" name="Google Shape;877;p53"/>
          <p:cNvCxnSpPr/>
          <p:nvPr/>
        </p:nvCxnSpPr>
        <p:spPr>
          <a:xfrm>
            <a:off x="8213000" y="2673413"/>
            <a:ext cx="600" cy="13194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8" name="Google Shape;878;p53"/>
          <p:cNvCxnSpPr/>
          <p:nvPr/>
        </p:nvCxnSpPr>
        <p:spPr>
          <a:xfrm>
            <a:off x="8213000" y="4014125"/>
            <a:ext cx="600" cy="6579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819;p51">
            <a:extLst>
              <a:ext uri="{FF2B5EF4-FFF2-40B4-BE49-F238E27FC236}">
                <a16:creationId xmlns:a16="http://schemas.microsoft.com/office/drawing/2014/main" id="{51F90FAC-BAA0-A84F-9BDE-F9B5CD5FB70E}"/>
              </a:ext>
            </a:extLst>
          </p:cNvPr>
          <p:cNvSpPr/>
          <p:nvPr/>
        </p:nvSpPr>
        <p:spPr>
          <a:xfrm>
            <a:off x="142775" y="3086813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b = 7;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1"/>
    </mc:Choice>
    <mc:Fallback xmlns="">
      <p:transition spd="slow" advTm="1554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b="1" dirty="0" err="1">
                <a:latin typeface="+mj-lt"/>
              </a:rPr>
              <a:t>Arthas</a:t>
            </a:r>
            <a:r>
              <a:rPr lang="en" b="1" dirty="0">
                <a:latin typeface="+mj-lt"/>
              </a:rPr>
              <a:t> Analyzer: Purge Mode</a:t>
            </a:r>
            <a:endParaRPr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b="1" dirty="0"/>
          </a:p>
        </p:txBody>
      </p:sp>
      <p:sp>
        <p:nvSpPr>
          <p:cNvPr id="884" name="Google Shape;88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885" name="Google Shape;885;p54"/>
          <p:cNvCxnSpPr/>
          <p:nvPr/>
        </p:nvCxnSpPr>
        <p:spPr>
          <a:xfrm flipH="1">
            <a:off x="2864475" y="2671625"/>
            <a:ext cx="547500" cy="9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6" name="Google Shape;886;p54"/>
          <p:cNvSpPr/>
          <p:nvPr/>
        </p:nvSpPr>
        <p:spPr>
          <a:xfrm>
            <a:off x="3102500" y="4407150"/>
            <a:ext cx="548694" cy="660096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4"/>
          <p:cNvSpPr txBox="1"/>
          <p:nvPr/>
        </p:nvSpPr>
        <p:spPr>
          <a:xfrm>
            <a:off x="3651200" y="4506350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88" name="Google Shape;888;p54"/>
          <p:cNvSpPr txBox="1"/>
          <p:nvPr/>
        </p:nvSpPr>
        <p:spPr>
          <a:xfrm>
            <a:off x="3411975" y="242362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root cause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89" name="Google Shape;889;p54"/>
          <p:cNvSpPr txBox="1">
            <a:spLocks noGrp="1"/>
          </p:cNvSpPr>
          <p:nvPr>
            <p:ph type="body" idx="1"/>
          </p:nvPr>
        </p:nvSpPr>
        <p:spPr>
          <a:xfrm>
            <a:off x="6331500" y="1644650"/>
            <a:ext cx="85206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Slice: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890" name="Google Shape;890;p54"/>
          <p:cNvSpPr txBox="1">
            <a:spLocks noGrp="1"/>
          </p:cNvSpPr>
          <p:nvPr>
            <p:ph type="body" idx="1"/>
          </p:nvPr>
        </p:nvSpPr>
        <p:spPr>
          <a:xfrm>
            <a:off x="146150" y="1215047"/>
            <a:ext cx="85206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chemeClr val="dk1"/>
                </a:solidFill>
              </a:rPr>
              <a:t>Minimizes data loss, but may not lead to a perfectly consistent system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91" name="Google Shape;891;p54"/>
          <p:cNvSpPr/>
          <p:nvPr/>
        </p:nvSpPr>
        <p:spPr>
          <a:xfrm>
            <a:off x="5470075" y="240817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x = -5;</a:t>
            </a:r>
            <a:endParaRPr sz="1800" dirty="0"/>
          </a:p>
        </p:txBody>
      </p:sp>
      <p:sp>
        <p:nvSpPr>
          <p:cNvPr id="892" name="Google Shape;892;p54"/>
          <p:cNvSpPr/>
          <p:nvPr/>
        </p:nvSpPr>
        <p:spPr>
          <a:xfrm>
            <a:off x="5470075" y="4475450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z = 2/y;</a:t>
            </a:r>
            <a:endParaRPr sz="1800" dirty="0"/>
          </a:p>
        </p:txBody>
      </p:sp>
      <p:sp>
        <p:nvSpPr>
          <p:cNvPr id="893" name="Google Shape;893;p54"/>
          <p:cNvSpPr/>
          <p:nvPr/>
        </p:nvSpPr>
        <p:spPr>
          <a:xfrm>
            <a:off x="5470075" y="37678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y = x+5;</a:t>
            </a:r>
            <a:endParaRPr sz="1800" dirty="0"/>
          </a:p>
        </p:txBody>
      </p:sp>
      <p:cxnSp>
        <p:nvCxnSpPr>
          <p:cNvPr id="894" name="Google Shape;894;p54"/>
          <p:cNvCxnSpPr/>
          <p:nvPr/>
        </p:nvCxnSpPr>
        <p:spPr>
          <a:xfrm>
            <a:off x="8213000" y="2673413"/>
            <a:ext cx="600" cy="13194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5" name="Google Shape;895;p54"/>
          <p:cNvCxnSpPr/>
          <p:nvPr/>
        </p:nvCxnSpPr>
        <p:spPr>
          <a:xfrm>
            <a:off x="8213000" y="4014125"/>
            <a:ext cx="600" cy="6579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6" name="Google Shape;896;p54"/>
          <p:cNvSpPr txBox="1"/>
          <p:nvPr/>
        </p:nvSpPr>
        <p:spPr>
          <a:xfrm>
            <a:off x="142775" y="1778925"/>
            <a:ext cx="2721600" cy="461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a = 3;</a:t>
            </a:r>
            <a:endParaRPr sz="1800" dirty="0"/>
          </a:p>
        </p:txBody>
      </p:sp>
      <p:sp>
        <p:nvSpPr>
          <p:cNvPr id="897" name="Google Shape;897;p54"/>
          <p:cNvSpPr/>
          <p:nvPr/>
        </p:nvSpPr>
        <p:spPr>
          <a:xfrm>
            <a:off x="142775" y="24483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x = -5;</a:t>
            </a:r>
            <a:endParaRPr sz="1800" dirty="0"/>
          </a:p>
        </p:txBody>
      </p:sp>
      <p:sp>
        <p:nvSpPr>
          <p:cNvPr id="898" name="Google Shape;898;p54"/>
          <p:cNvSpPr/>
          <p:nvPr/>
        </p:nvSpPr>
        <p:spPr>
          <a:xfrm>
            <a:off x="142775" y="44256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z = 2/y;</a:t>
            </a:r>
            <a:endParaRPr sz="1800" dirty="0"/>
          </a:p>
        </p:txBody>
      </p:sp>
      <p:cxnSp>
        <p:nvCxnSpPr>
          <p:cNvPr id="899" name="Google Shape;899;p54"/>
          <p:cNvCxnSpPr>
            <a:stCxn id="897" idx="3"/>
            <a:endCxn id="900" idx="3"/>
          </p:cNvCxnSpPr>
          <p:nvPr/>
        </p:nvCxnSpPr>
        <p:spPr>
          <a:xfrm>
            <a:off x="2864375" y="2694625"/>
            <a:ext cx="600" cy="13194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1" name="Google Shape;901;p54"/>
          <p:cNvCxnSpPr>
            <a:stCxn id="900" idx="3"/>
            <a:endCxn id="898" idx="3"/>
          </p:cNvCxnSpPr>
          <p:nvPr/>
        </p:nvCxnSpPr>
        <p:spPr>
          <a:xfrm>
            <a:off x="2864375" y="4014125"/>
            <a:ext cx="600" cy="6579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0" name="Google Shape;900;p54"/>
          <p:cNvSpPr/>
          <p:nvPr/>
        </p:nvSpPr>
        <p:spPr>
          <a:xfrm>
            <a:off x="142775" y="37678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y = x+5;</a:t>
            </a:r>
            <a:endParaRPr sz="1800" dirty="0"/>
          </a:p>
        </p:txBody>
      </p:sp>
      <p:sp>
        <p:nvSpPr>
          <p:cNvPr id="903" name="Google Shape;903;p54"/>
          <p:cNvSpPr/>
          <p:nvPr/>
        </p:nvSpPr>
        <p:spPr>
          <a:xfrm>
            <a:off x="142175" y="4385575"/>
            <a:ext cx="2721600" cy="572700"/>
          </a:xfrm>
          <a:prstGeom prst="rect">
            <a:avLst/>
          </a:prstGeom>
          <a:solidFill>
            <a:srgbClr val="EFEFEF">
              <a:alpha val="737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Revert</a:t>
            </a:r>
            <a:endParaRPr sz="2000"/>
          </a:p>
        </p:txBody>
      </p:sp>
      <p:sp>
        <p:nvSpPr>
          <p:cNvPr id="904" name="Google Shape;904;p54"/>
          <p:cNvSpPr/>
          <p:nvPr/>
        </p:nvSpPr>
        <p:spPr>
          <a:xfrm>
            <a:off x="142175" y="3740775"/>
            <a:ext cx="2721600" cy="572700"/>
          </a:xfrm>
          <a:prstGeom prst="rect">
            <a:avLst/>
          </a:prstGeom>
          <a:solidFill>
            <a:srgbClr val="EFEFEF">
              <a:alpha val="737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Revert</a:t>
            </a:r>
            <a:endParaRPr sz="2000" dirty="0"/>
          </a:p>
        </p:txBody>
      </p:sp>
      <p:sp>
        <p:nvSpPr>
          <p:cNvPr id="905" name="Google Shape;905;p54"/>
          <p:cNvSpPr/>
          <p:nvPr/>
        </p:nvSpPr>
        <p:spPr>
          <a:xfrm>
            <a:off x="121450" y="2408275"/>
            <a:ext cx="2721600" cy="572700"/>
          </a:xfrm>
          <a:prstGeom prst="rect">
            <a:avLst/>
          </a:prstGeom>
          <a:solidFill>
            <a:srgbClr val="EFEFEF">
              <a:alpha val="737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Revert</a:t>
            </a:r>
            <a:endParaRPr sz="2000"/>
          </a:p>
        </p:txBody>
      </p:sp>
      <p:sp>
        <p:nvSpPr>
          <p:cNvPr id="26" name="Google Shape;819;p51">
            <a:extLst>
              <a:ext uri="{FF2B5EF4-FFF2-40B4-BE49-F238E27FC236}">
                <a16:creationId xmlns:a16="http://schemas.microsoft.com/office/drawing/2014/main" id="{F4BDAD33-23CF-724C-A619-BA9DA49068EB}"/>
              </a:ext>
            </a:extLst>
          </p:cNvPr>
          <p:cNvSpPr/>
          <p:nvPr/>
        </p:nvSpPr>
        <p:spPr>
          <a:xfrm>
            <a:off x="142175" y="3106973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b = 7;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60"/>
    </mc:Choice>
    <mc:Fallback xmlns="">
      <p:transition spd="slow" advTm="2146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819;p51">
            <a:extLst>
              <a:ext uri="{FF2B5EF4-FFF2-40B4-BE49-F238E27FC236}">
                <a16:creationId xmlns:a16="http://schemas.microsoft.com/office/drawing/2014/main" id="{D1844A0C-278B-DA48-8B1A-1B80BF498BAB}"/>
              </a:ext>
            </a:extLst>
          </p:cNvPr>
          <p:cNvSpPr/>
          <p:nvPr/>
        </p:nvSpPr>
        <p:spPr>
          <a:xfrm>
            <a:off x="142175" y="30962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b = 7;</a:t>
            </a:r>
            <a:endParaRPr sz="1800" dirty="0"/>
          </a:p>
        </p:txBody>
      </p:sp>
      <p:sp>
        <p:nvSpPr>
          <p:cNvPr id="910" name="Google Shape;910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 err="1">
                <a:latin typeface="+mj-lt"/>
              </a:rPr>
              <a:t>Arthas</a:t>
            </a:r>
            <a:r>
              <a:rPr lang="en" b="1" dirty="0">
                <a:latin typeface="+mj-lt"/>
              </a:rPr>
              <a:t> Analyzer: Rollback Mode</a:t>
            </a:r>
            <a:endParaRPr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b="1" dirty="0"/>
          </a:p>
        </p:txBody>
      </p:sp>
      <p:sp>
        <p:nvSpPr>
          <p:cNvPr id="911" name="Google Shape;911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912" name="Google Shape;912;p55"/>
          <p:cNvSpPr txBox="1"/>
          <p:nvPr/>
        </p:nvSpPr>
        <p:spPr>
          <a:xfrm>
            <a:off x="142775" y="1778925"/>
            <a:ext cx="2721600" cy="461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a = 3;</a:t>
            </a:r>
            <a:endParaRPr sz="1800" dirty="0"/>
          </a:p>
        </p:txBody>
      </p:sp>
      <p:sp>
        <p:nvSpPr>
          <p:cNvPr id="913" name="Google Shape;913;p55"/>
          <p:cNvSpPr/>
          <p:nvPr/>
        </p:nvSpPr>
        <p:spPr>
          <a:xfrm>
            <a:off x="142775" y="24483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x = -5;</a:t>
            </a:r>
            <a:endParaRPr sz="1800" dirty="0"/>
          </a:p>
        </p:txBody>
      </p:sp>
      <p:sp>
        <p:nvSpPr>
          <p:cNvPr id="915" name="Google Shape;915;p55"/>
          <p:cNvSpPr/>
          <p:nvPr/>
        </p:nvSpPr>
        <p:spPr>
          <a:xfrm>
            <a:off x="142775" y="37562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y = x+5;</a:t>
            </a:r>
            <a:endParaRPr sz="1800" dirty="0"/>
          </a:p>
        </p:txBody>
      </p:sp>
      <p:sp>
        <p:nvSpPr>
          <p:cNvPr id="916" name="Google Shape;916;p55"/>
          <p:cNvSpPr/>
          <p:nvPr/>
        </p:nvSpPr>
        <p:spPr>
          <a:xfrm>
            <a:off x="142775" y="44256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z = 2/y;</a:t>
            </a:r>
            <a:endParaRPr sz="1800" dirty="0"/>
          </a:p>
        </p:txBody>
      </p:sp>
      <p:cxnSp>
        <p:nvCxnSpPr>
          <p:cNvPr id="917" name="Google Shape;917;p55"/>
          <p:cNvCxnSpPr/>
          <p:nvPr/>
        </p:nvCxnSpPr>
        <p:spPr>
          <a:xfrm flipH="1">
            <a:off x="2864475" y="2671625"/>
            <a:ext cx="547500" cy="9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8" name="Google Shape;918;p55"/>
          <p:cNvSpPr/>
          <p:nvPr/>
        </p:nvSpPr>
        <p:spPr>
          <a:xfrm>
            <a:off x="3102500" y="4407150"/>
            <a:ext cx="548694" cy="660096"/>
          </a:xfrm>
          <a:prstGeom prst="irregularSeal1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5"/>
          <p:cNvSpPr txBox="1"/>
          <p:nvPr/>
        </p:nvSpPr>
        <p:spPr>
          <a:xfrm>
            <a:off x="3651200" y="4506350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crash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920" name="Google Shape;920;p55"/>
          <p:cNvSpPr txBox="1"/>
          <p:nvPr/>
        </p:nvSpPr>
        <p:spPr>
          <a:xfrm>
            <a:off x="3411975" y="2423625"/>
            <a:ext cx="151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0000"/>
                </a:solidFill>
              </a:rPr>
              <a:t>root cause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921" name="Google Shape;921;p55"/>
          <p:cNvSpPr txBox="1">
            <a:spLocks noGrp="1"/>
          </p:cNvSpPr>
          <p:nvPr>
            <p:ph type="body" idx="1"/>
          </p:nvPr>
        </p:nvSpPr>
        <p:spPr>
          <a:xfrm>
            <a:off x="6331500" y="1644650"/>
            <a:ext cx="85206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Slice: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922" name="Google Shape;922;p55"/>
          <p:cNvSpPr txBox="1">
            <a:spLocks noGrp="1"/>
          </p:cNvSpPr>
          <p:nvPr>
            <p:ph type="body" idx="1"/>
          </p:nvPr>
        </p:nvSpPr>
        <p:spPr>
          <a:xfrm>
            <a:off x="142175" y="1001500"/>
            <a:ext cx="7360411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dirty="0">
                <a:solidFill>
                  <a:schemeClr val="dk1"/>
                </a:solidFill>
              </a:rPr>
              <a:t>More conservative </a:t>
            </a:r>
            <a:r>
              <a:rPr lang="en" dirty="0" err="1">
                <a:solidFill>
                  <a:schemeClr val="dk1"/>
                </a:solidFill>
              </a:rPr>
              <a:t>approac</a:t>
            </a:r>
            <a:r>
              <a:rPr lang="en-US" dirty="0">
                <a:solidFill>
                  <a:schemeClr val="dk1"/>
                </a:solidFill>
              </a:rPr>
              <a:t>h:</a:t>
            </a:r>
            <a:r>
              <a:rPr lang="en" dirty="0">
                <a:solidFill>
                  <a:schemeClr val="dk1"/>
                </a:solidFill>
              </a:rPr>
              <a:t> reverts between dependent updates</a:t>
            </a:r>
            <a:endParaRPr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dirty="0">
                <a:solidFill>
                  <a:schemeClr val="dk1"/>
                </a:solidFill>
              </a:rPr>
              <a:t>Captures dependencies of the system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23" name="Google Shape;923;p55"/>
          <p:cNvSpPr/>
          <p:nvPr/>
        </p:nvSpPr>
        <p:spPr>
          <a:xfrm>
            <a:off x="142175" y="4403758"/>
            <a:ext cx="2721600" cy="657900"/>
          </a:xfrm>
          <a:prstGeom prst="rect">
            <a:avLst/>
          </a:prstGeom>
          <a:solidFill>
            <a:srgbClr val="EFEFEF">
              <a:alpha val="737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Revert</a:t>
            </a:r>
            <a:endParaRPr sz="2000" dirty="0"/>
          </a:p>
        </p:txBody>
      </p:sp>
      <p:sp>
        <p:nvSpPr>
          <p:cNvPr id="924" name="Google Shape;924;p55"/>
          <p:cNvSpPr/>
          <p:nvPr/>
        </p:nvSpPr>
        <p:spPr>
          <a:xfrm>
            <a:off x="5470075" y="240817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x = -5;</a:t>
            </a:r>
            <a:endParaRPr sz="1800" dirty="0"/>
          </a:p>
        </p:txBody>
      </p:sp>
      <p:sp>
        <p:nvSpPr>
          <p:cNvPr id="925" name="Google Shape;925;p55"/>
          <p:cNvSpPr/>
          <p:nvPr/>
        </p:nvSpPr>
        <p:spPr>
          <a:xfrm>
            <a:off x="5470075" y="4475450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z = 2/y;</a:t>
            </a:r>
            <a:endParaRPr sz="1800" dirty="0"/>
          </a:p>
        </p:txBody>
      </p:sp>
      <p:sp>
        <p:nvSpPr>
          <p:cNvPr id="926" name="Google Shape;926;p55"/>
          <p:cNvSpPr/>
          <p:nvPr/>
        </p:nvSpPr>
        <p:spPr>
          <a:xfrm>
            <a:off x="5470075" y="3767825"/>
            <a:ext cx="2721600" cy="492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y = x+5;</a:t>
            </a:r>
            <a:endParaRPr sz="1800" dirty="0"/>
          </a:p>
        </p:txBody>
      </p:sp>
      <p:cxnSp>
        <p:nvCxnSpPr>
          <p:cNvPr id="927" name="Google Shape;927;p55"/>
          <p:cNvCxnSpPr/>
          <p:nvPr/>
        </p:nvCxnSpPr>
        <p:spPr>
          <a:xfrm>
            <a:off x="8213000" y="2673413"/>
            <a:ext cx="600" cy="13194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8" name="Google Shape;928;p55"/>
          <p:cNvCxnSpPr/>
          <p:nvPr/>
        </p:nvCxnSpPr>
        <p:spPr>
          <a:xfrm>
            <a:off x="8213000" y="4014125"/>
            <a:ext cx="600" cy="6579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9" name="Google Shape;929;p55"/>
          <p:cNvSpPr/>
          <p:nvPr/>
        </p:nvSpPr>
        <p:spPr>
          <a:xfrm>
            <a:off x="132113" y="2317050"/>
            <a:ext cx="2721600" cy="1319400"/>
          </a:xfrm>
          <a:prstGeom prst="rect">
            <a:avLst/>
          </a:prstGeom>
          <a:solidFill>
            <a:srgbClr val="EFEFEF">
              <a:alpha val="737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Revert</a:t>
            </a:r>
            <a:endParaRPr sz="2000"/>
          </a:p>
        </p:txBody>
      </p:sp>
      <p:cxnSp>
        <p:nvCxnSpPr>
          <p:cNvPr id="930" name="Google Shape;930;p55"/>
          <p:cNvCxnSpPr/>
          <p:nvPr/>
        </p:nvCxnSpPr>
        <p:spPr>
          <a:xfrm>
            <a:off x="2864375" y="2694625"/>
            <a:ext cx="600" cy="13194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1" name="Google Shape;931;p55"/>
          <p:cNvCxnSpPr/>
          <p:nvPr/>
        </p:nvCxnSpPr>
        <p:spPr>
          <a:xfrm>
            <a:off x="2864375" y="4014125"/>
            <a:ext cx="600" cy="6579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2" name="Google Shape;932;p55"/>
          <p:cNvSpPr/>
          <p:nvPr/>
        </p:nvSpPr>
        <p:spPr>
          <a:xfrm>
            <a:off x="142175" y="3684075"/>
            <a:ext cx="2721600" cy="660000"/>
          </a:xfrm>
          <a:prstGeom prst="rect">
            <a:avLst/>
          </a:prstGeom>
          <a:solidFill>
            <a:srgbClr val="EFEFEF">
              <a:alpha val="737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Revert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81"/>
    </mc:Choice>
    <mc:Fallback xmlns="">
      <p:transition spd="slow" advTm="1938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Evaluation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Google Shape;93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One 8-core CPU (2.50GHz) and two 128 GB Intel Optane DC Persistent Memory DIMMs.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We test on 12 bugs</a:t>
            </a:r>
            <a:r>
              <a:rPr lang="en" sz="2000" b="1" dirty="0">
                <a:solidFill>
                  <a:srgbClr val="000000"/>
                </a:solidFill>
              </a:rPr>
              <a:t> </a:t>
            </a:r>
            <a:r>
              <a:rPr lang="en" sz="2000" dirty="0">
                <a:solidFill>
                  <a:srgbClr val="000000"/>
                </a:solidFill>
              </a:rPr>
              <a:t>both from our study and other existing bugs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We run </a:t>
            </a:r>
            <a:r>
              <a:rPr lang="en" sz="2000" dirty="0" err="1">
                <a:solidFill>
                  <a:srgbClr val="000000"/>
                </a:solidFill>
              </a:rPr>
              <a:t>Arthas</a:t>
            </a:r>
            <a:r>
              <a:rPr lang="en" sz="2000" dirty="0">
                <a:solidFill>
                  <a:srgbClr val="000000"/>
                </a:solidFill>
              </a:rPr>
              <a:t> against two baselines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b="1" dirty="0" err="1">
                <a:solidFill>
                  <a:srgbClr val="000000"/>
                </a:solidFill>
              </a:rPr>
              <a:t>pmCRIU</a:t>
            </a:r>
            <a:r>
              <a:rPr lang="en" sz="1800" b="1" dirty="0">
                <a:solidFill>
                  <a:srgbClr val="000000"/>
                </a:solidFill>
              </a:rPr>
              <a:t>:</a:t>
            </a:r>
            <a:r>
              <a:rPr lang="en" sz="1800" dirty="0">
                <a:solidFill>
                  <a:srgbClr val="000000"/>
                </a:solidFill>
              </a:rPr>
              <a:t> A state-of-the-art checkpoint and rollback system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b="1" dirty="0" err="1">
                <a:solidFill>
                  <a:srgbClr val="000000"/>
                </a:solidFill>
              </a:rPr>
              <a:t>ArCkpt</a:t>
            </a:r>
            <a:r>
              <a:rPr lang="en" sz="1800" b="1" dirty="0">
                <a:solidFill>
                  <a:srgbClr val="000000"/>
                </a:solidFill>
              </a:rPr>
              <a:t>:</a:t>
            </a:r>
            <a:r>
              <a:rPr lang="en" sz="1800" dirty="0">
                <a:solidFill>
                  <a:srgbClr val="000000"/>
                </a:solidFill>
              </a:rPr>
              <a:t> Alternate version of </a:t>
            </a:r>
            <a:r>
              <a:rPr lang="en" sz="1800" dirty="0" err="1">
                <a:solidFill>
                  <a:srgbClr val="000000"/>
                </a:solidFill>
              </a:rPr>
              <a:t>Arthas</a:t>
            </a:r>
            <a:r>
              <a:rPr lang="en" sz="1800" dirty="0">
                <a:solidFill>
                  <a:srgbClr val="000000"/>
                </a:solidFill>
              </a:rPr>
              <a:t> that reverts without the analyzer component, time-based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939" name="Google Shape;93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940" name="Google Shape;9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50" y="3706700"/>
            <a:ext cx="5509676" cy="9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68"/>
    </mc:Choice>
    <mc:Fallback xmlns="">
      <p:transition spd="slow" advTm="2996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7"/>
          <p:cNvSpPr txBox="1">
            <a:spLocks noGrp="1"/>
          </p:cNvSpPr>
          <p:nvPr>
            <p:ph type="title"/>
          </p:nvPr>
        </p:nvSpPr>
        <p:spPr>
          <a:xfrm>
            <a:off x="311700" y="26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 dirty="0">
                <a:latin typeface="+mj-lt"/>
                <a:ea typeface="Helvetica Neue"/>
                <a:cs typeface="Helvetica Neue"/>
                <a:sym typeface="Helvetica Neue"/>
              </a:rPr>
              <a:t>12 Real-World Bugs</a:t>
            </a:r>
            <a:endParaRPr sz="282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6" name="Google Shape;94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947" name="Google Shape;9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888" y="1000938"/>
            <a:ext cx="4166225" cy="31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7"/>
          <p:cNvSpPr txBox="1"/>
          <p:nvPr/>
        </p:nvSpPr>
        <p:spPr>
          <a:xfrm>
            <a:off x="711600" y="4219675"/>
            <a:ext cx="776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949" name="Google Shape;949;p57"/>
          <p:cNvSpPr txBox="1"/>
          <p:nvPr/>
        </p:nvSpPr>
        <p:spPr>
          <a:xfrm>
            <a:off x="522000" y="4304288"/>
            <a:ext cx="8310300" cy="492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We evaluate on a diverse set of bugs with varying consequences</a:t>
            </a:r>
            <a:endParaRPr sz="2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0"/>
    </mc:Choice>
    <mc:Fallback xmlns="">
      <p:transition spd="slow" advTm="1116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latin typeface="+mj-lt"/>
                <a:ea typeface="Helvetica Neue"/>
                <a:cs typeface="Helvetica Neue"/>
                <a:sym typeface="Helvetica Neue"/>
              </a:rPr>
              <a:t>Effectiveness</a:t>
            </a:r>
            <a:endParaRPr sz="302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5" name="Google Shape;95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 err="1">
                <a:solidFill>
                  <a:srgbClr val="000000"/>
                </a:solidFill>
              </a:rPr>
              <a:t>Arthas</a:t>
            </a:r>
            <a:r>
              <a:rPr lang="en" sz="2000" dirty="0">
                <a:solidFill>
                  <a:srgbClr val="000000"/>
                </a:solidFill>
              </a:rPr>
              <a:t> is able to resolve 12 out of the 12 bugs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 err="1">
                <a:solidFill>
                  <a:srgbClr val="000000"/>
                </a:solidFill>
              </a:rPr>
              <a:t>ArCkpt</a:t>
            </a:r>
            <a:r>
              <a:rPr lang="en" sz="2000" dirty="0">
                <a:solidFill>
                  <a:srgbClr val="000000"/>
                </a:solidFill>
              </a:rPr>
              <a:t> suffers from timeouts: 2 out of the 12 bugs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 err="1">
                <a:solidFill>
                  <a:srgbClr val="000000"/>
                </a:solidFill>
              </a:rPr>
              <a:t>pmCRIU</a:t>
            </a:r>
            <a:r>
              <a:rPr lang="en" sz="2000" dirty="0">
                <a:solidFill>
                  <a:srgbClr val="000000"/>
                </a:solidFill>
              </a:rPr>
              <a:t> is only able to reliably mitigate 9 out of the 12 bugs.</a:t>
            </a: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956" name="Google Shape;95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9C8772-41F3-2744-8EB7-F80B82C9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689275"/>
            <a:ext cx="8839200" cy="1879600"/>
          </a:xfrm>
          <a:prstGeom prst="rect">
            <a:avLst/>
          </a:prstGeom>
        </p:spPr>
      </p:pic>
      <p:sp>
        <p:nvSpPr>
          <p:cNvPr id="958" name="Google Shape;958;p58"/>
          <p:cNvSpPr/>
          <p:nvPr/>
        </p:nvSpPr>
        <p:spPr>
          <a:xfrm>
            <a:off x="1336508" y="4091046"/>
            <a:ext cx="7684650" cy="5250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6"/>
    </mc:Choice>
    <mc:Fallback xmlns="">
      <p:transition spd="slow" advTm="1923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First Thing to Try? Restart!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41308" y="42950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50" y="1698700"/>
            <a:ext cx="2758218" cy="208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675" y="1629275"/>
            <a:ext cx="2493524" cy="24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149" y="1571950"/>
            <a:ext cx="2336850" cy="233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>
            <a:endCxn id="87" idx="1"/>
          </p:cNvCxnSpPr>
          <p:nvPr/>
        </p:nvCxnSpPr>
        <p:spPr>
          <a:xfrm>
            <a:off x="3433275" y="2871237"/>
            <a:ext cx="644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8"/>
    </mc:Choice>
    <mc:Fallback xmlns="">
      <p:transition spd="slow" advTm="1147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latin typeface="+mj-lt"/>
                <a:ea typeface="Helvetica Neue"/>
                <a:cs typeface="Helvetica Neue"/>
                <a:sym typeface="Helvetica Neue"/>
              </a:rPr>
              <a:t>Data Discarded by Solutions</a:t>
            </a:r>
            <a:endParaRPr sz="302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4" name="Google Shape;96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965" name="Google Shape;965;p59"/>
          <p:cNvSpPr txBox="1"/>
          <p:nvPr/>
        </p:nvSpPr>
        <p:spPr>
          <a:xfrm>
            <a:off x="1866865" y="1235251"/>
            <a:ext cx="5504400" cy="5727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Arthas discards 10x less data than pmCRIU </a:t>
            </a:r>
            <a:endParaRPr sz="2000" b="1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7661D4-DFED-7047-9E7F-A68542008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4" y="2017675"/>
            <a:ext cx="6701990" cy="257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6"/>
    </mc:Choice>
    <mc:Fallback xmlns="">
      <p:transition spd="slow" advTm="1229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 dirty="0">
                <a:latin typeface="+mj-lt"/>
                <a:ea typeface="Helvetica Neue"/>
                <a:cs typeface="Helvetica Neue"/>
                <a:sym typeface="Helvetica Neue"/>
              </a:rPr>
              <a:t>Recovery Time</a:t>
            </a:r>
            <a:endParaRPr sz="302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2" name="Google Shape;972;p60"/>
          <p:cNvSpPr txBox="1">
            <a:spLocks noGrp="1"/>
          </p:cNvSpPr>
          <p:nvPr>
            <p:ph type="body" idx="1"/>
          </p:nvPr>
        </p:nvSpPr>
        <p:spPr>
          <a:xfrm>
            <a:off x="311700" y="1408520"/>
            <a:ext cx="8520600" cy="707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>
                <a:solidFill>
                  <a:srgbClr val="000000"/>
                </a:solidFill>
              </a:rPr>
              <a:t>Arthas</a:t>
            </a:r>
            <a:r>
              <a:rPr lang="en" dirty="0">
                <a:solidFill>
                  <a:srgbClr val="000000"/>
                </a:solidFill>
              </a:rPr>
              <a:t> is slightly slower, but is still in an acceptable range of approximately </a:t>
            </a:r>
            <a:r>
              <a:rPr lang="en" b="1" dirty="0">
                <a:solidFill>
                  <a:srgbClr val="000000"/>
                </a:solidFill>
              </a:rPr>
              <a:t>one minute more</a:t>
            </a:r>
            <a:r>
              <a:rPr lang="en" dirty="0">
                <a:solidFill>
                  <a:srgbClr val="000000"/>
                </a:solidFill>
              </a:rPr>
              <a:t> than </a:t>
            </a:r>
            <a:r>
              <a:rPr lang="en" dirty="0" err="1">
                <a:solidFill>
                  <a:srgbClr val="000000"/>
                </a:solidFill>
              </a:rPr>
              <a:t>pmCRIU</a:t>
            </a:r>
            <a:r>
              <a:rPr lang="en" dirty="0">
                <a:solidFill>
                  <a:srgbClr val="000000"/>
                </a:solidFill>
              </a:rPr>
              <a:t> while also minimizing data loss.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73" name="Google Shape;97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815F9-CA95-9843-BB63-723F1BE7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7" y="2230701"/>
            <a:ext cx="8228785" cy="2629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5"/>
    </mc:Choice>
    <mc:Fallback xmlns="">
      <p:transition spd="slow" advTm="1228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  <a:ea typeface="Helvetica Neue"/>
                <a:cs typeface="Helvetica Neue"/>
                <a:sym typeface="Helvetica Neue"/>
              </a:rPr>
              <a:t>Conclusion</a:t>
            </a:r>
            <a:endParaRPr sz="30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3" name="Google Shape;100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Soft-to-Hard Faults are an underexplored, yet significant problem for new PM systems.</a:t>
            </a:r>
            <a:endParaRPr sz="20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 err="1">
                <a:solidFill>
                  <a:srgbClr val="000000"/>
                </a:solidFill>
              </a:rPr>
              <a:t>Arthas</a:t>
            </a:r>
            <a:r>
              <a:rPr lang="en" sz="2000" dirty="0">
                <a:solidFill>
                  <a:srgbClr val="000000"/>
                </a:solidFill>
              </a:rPr>
              <a:t> reliably detects and mitigates Hard Faults in PM systems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Dependency-based rollback - minimize data loss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rgbClr val="000000"/>
                </a:solidFill>
              </a:rPr>
              <a:t>Mitigate 12 Hard Faults from 5 PM systems with 10x less data loss than </a:t>
            </a:r>
            <a:r>
              <a:rPr lang="en" sz="2000" dirty="0" err="1">
                <a:solidFill>
                  <a:srgbClr val="000000"/>
                </a:solidFill>
              </a:rPr>
              <a:t>pmCRIU</a:t>
            </a:r>
            <a:r>
              <a:rPr lang="en" sz="2000" dirty="0">
                <a:solidFill>
                  <a:srgbClr val="000000"/>
                </a:solidFill>
              </a:rPr>
              <a:t> with a reasonable performance overhead.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rgbClr val="000000"/>
              </a:solidFill>
            </a:endParaRPr>
          </a:p>
        </p:txBody>
      </p:sp>
      <p:sp>
        <p:nvSpPr>
          <p:cNvPr id="1004" name="Google Shape;100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005" name="Google Shape;1005;p64"/>
          <p:cNvSpPr txBox="1"/>
          <p:nvPr/>
        </p:nvSpPr>
        <p:spPr>
          <a:xfrm>
            <a:off x="311700" y="3553075"/>
            <a:ext cx="816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dirty="0">
                <a:solidFill>
                  <a:schemeClr val="dk1"/>
                </a:solidFill>
              </a:rPr>
              <a:t>Our tool is publicly available at </a:t>
            </a:r>
            <a:r>
              <a:rPr lang="en" sz="20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https://github.com/OrderLab/Arthas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12"/>
    </mc:Choice>
    <mc:Fallback xmlns="">
      <p:transition spd="slow" advTm="209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  <a:ea typeface="Helvetica Neue"/>
                <a:cs typeface="Helvetica Neue"/>
                <a:sym typeface="Helvetica Neue"/>
              </a:rPr>
              <a:t>Soft and Hard Faults</a:t>
            </a:r>
            <a:endParaRPr sz="30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rgbClr val="000000"/>
                </a:solidFill>
              </a:rPr>
              <a:t>“</a:t>
            </a:r>
            <a:r>
              <a:rPr lang="en" sz="2000" b="1" dirty="0">
                <a:solidFill>
                  <a:srgbClr val="6AA84F"/>
                </a:solidFill>
              </a:rPr>
              <a:t>Soft</a:t>
            </a:r>
            <a:r>
              <a:rPr lang="en" sz="2000" b="1" dirty="0">
                <a:solidFill>
                  <a:srgbClr val="000000"/>
                </a:solidFill>
              </a:rPr>
              <a:t>” faults</a:t>
            </a:r>
            <a:r>
              <a:rPr lang="en" sz="2000" dirty="0">
                <a:solidFill>
                  <a:srgbClr val="000000"/>
                </a:solidFill>
              </a:rPr>
              <a:t> -&gt; Restart </a:t>
            </a:r>
            <a:r>
              <a:rPr lang="en" sz="2000" b="1" dirty="0">
                <a:solidFill>
                  <a:srgbClr val="6AA84F"/>
                </a:solidFill>
              </a:rPr>
              <a:t>fixes</a:t>
            </a:r>
            <a:r>
              <a:rPr lang="en" sz="2000" b="1" dirty="0">
                <a:solidFill>
                  <a:srgbClr val="000000"/>
                </a:solidFill>
              </a:rPr>
              <a:t> </a:t>
            </a:r>
            <a:r>
              <a:rPr lang="en" sz="2000" dirty="0">
                <a:solidFill>
                  <a:srgbClr val="000000"/>
                </a:solidFill>
              </a:rPr>
              <a:t>the system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Bad volatile states: go away upon restart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Many production failures are soft/transient (Gray, 1985)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“</a:t>
            </a:r>
            <a:r>
              <a:rPr lang="en" sz="2000" b="1" dirty="0">
                <a:solidFill>
                  <a:srgbClr val="FF0000"/>
                </a:solidFill>
              </a:rPr>
              <a:t>Hard</a:t>
            </a:r>
            <a:r>
              <a:rPr lang="en" sz="2000" b="1" dirty="0">
                <a:solidFill>
                  <a:schemeClr val="dk1"/>
                </a:solidFill>
              </a:rPr>
              <a:t>” faults</a:t>
            </a:r>
            <a:r>
              <a:rPr lang="en" sz="2000" dirty="0">
                <a:solidFill>
                  <a:schemeClr val="dk1"/>
                </a:solidFill>
              </a:rPr>
              <a:t> -&gt; Faults are </a:t>
            </a:r>
            <a:r>
              <a:rPr lang="en" sz="2000" b="1" dirty="0">
                <a:solidFill>
                  <a:srgbClr val="FF0000"/>
                </a:solidFill>
              </a:rPr>
              <a:t>recurring</a:t>
            </a:r>
            <a:r>
              <a:rPr lang="en" sz="2000" dirty="0">
                <a:solidFill>
                  <a:schemeClr val="dk1"/>
                </a:solidFill>
              </a:rPr>
              <a:t> even after restart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Bad states written to storage (</a:t>
            </a:r>
            <a:r>
              <a:rPr lang="en" sz="1800" dirty="0" err="1">
                <a:solidFill>
                  <a:schemeClr val="dk1"/>
                </a:solidFill>
              </a:rPr>
              <a:t>ie</a:t>
            </a:r>
            <a:r>
              <a:rPr lang="en" sz="1800" dirty="0">
                <a:solidFill>
                  <a:schemeClr val="dk1"/>
                </a:solidFill>
              </a:rPr>
              <a:t>. disk) permanently exist after restart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299625" y="341595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8"/>
    </mc:Choice>
    <mc:Fallback xmlns="">
      <p:transition spd="slow" advTm="125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  <a:ea typeface="Helvetica Neue"/>
                <a:cs typeface="Helvetica Neue"/>
                <a:sym typeface="Helvetica Neue"/>
              </a:rPr>
              <a:t>Soft and Hard Faults</a:t>
            </a:r>
            <a:endParaRPr sz="30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rgbClr val="000000"/>
                </a:solidFill>
              </a:rPr>
              <a:t>“</a:t>
            </a:r>
            <a:r>
              <a:rPr lang="en" sz="2000" b="1" dirty="0">
                <a:solidFill>
                  <a:srgbClr val="6AA84F"/>
                </a:solidFill>
              </a:rPr>
              <a:t>Soft</a:t>
            </a:r>
            <a:r>
              <a:rPr lang="en" sz="2000" b="1" dirty="0">
                <a:solidFill>
                  <a:srgbClr val="000000"/>
                </a:solidFill>
              </a:rPr>
              <a:t>” faults</a:t>
            </a:r>
            <a:r>
              <a:rPr lang="en" sz="2000" dirty="0">
                <a:solidFill>
                  <a:srgbClr val="000000"/>
                </a:solidFill>
              </a:rPr>
              <a:t> -&gt; Restart </a:t>
            </a:r>
            <a:r>
              <a:rPr lang="en" sz="2000" b="1" dirty="0">
                <a:solidFill>
                  <a:srgbClr val="6AA84F"/>
                </a:solidFill>
              </a:rPr>
              <a:t>fixes</a:t>
            </a:r>
            <a:r>
              <a:rPr lang="en" sz="2000" b="1" dirty="0">
                <a:solidFill>
                  <a:srgbClr val="000000"/>
                </a:solidFill>
              </a:rPr>
              <a:t> </a:t>
            </a:r>
            <a:r>
              <a:rPr lang="en" sz="2000" dirty="0">
                <a:solidFill>
                  <a:srgbClr val="000000"/>
                </a:solidFill>
              </a:rPr>
              <a:t>the system</a:t>
            </a:r>
            <a:endParaRPr sz="20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Bad volatile states: go away upon restart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Many production failures are soft/transient (Gray, 1985)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“</a:t>
            </a:r>
            <a:r>
              <a:rPr lang="en" sz="2000" b="1" dirty="0">
                <a:solidFill>
                  <a:srgbClr val="FF0000"/>
                </a:solidFill>
              </a:rPr>
              <a:t>Hard</a:t>
            </a:r>
            <a:r>
              <a:rPr lang="en" sz="2000" b="1" dirty="0">
                <a:solidFill>
                  <a:schemeClr val="dk1"/>
                </a:solidFill>
              </a:rPr>
              <a:t>” faults</a:t>
            </a:r>
            <a:r>
              <a:rPr lang="en" sz="2000" dirty="0">
                <a:solidFill>
                  <a:schemeClr val="dk1"/>
                </a:solidFill>
              </a:rPr>
              <a:t> -&gt; Faults are </a:t>
            </a:r>
            <a:r>
              <a:rPr lang="en" sz="2000" b="1" dirty="0">
                <a:solidFill>
                  <a:srgbClr val="FF0000"/>
                </a:solidFill>
              </a:rPr>
              <a:t>recurring</a:t>
            </a:r>
            <a:r>
              <a:rPr lang="en" sz="2000" dirty="0">
                <a:solidFill>
                  <a:schemeClr val="dk1"/>
                </a:solidFill>
              </a:rPr>
              <a:t> even after restart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Bad states written to storage (</a:t>
            </a:r>
            <a:r>
              <a:rPr lang="en" sz="1800" dirty="0" err="1">
                <a:solidFill>
                  <a:schemeClr val="dk1"/>
                </a:solidFill>
              </a:rPr>
              <a:t>ie</a:t>
            </a:r>
            <a:r>
              <a:rPr lang="en" sz="1800" dirty="0">
                <a:solidFill>
                  <a:schemeClr val="dk1"/>
                </a:solidFill>
              </a:rPr>
              <a:t>. disk) permanently exist after restart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299625" y="3415950"/>
            <a:ext cx="8520600" cy="1175676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rgbClr val="FF0000"/>
                </a:solidFill>
              </a:rPr>
              <a:t>Hard</a:t>
            </a:r>
            <a:r>
              <a:rPr lang="en" sz="2000" b="1" dirty="0">
                <a:solidFill>
                  <a:schemeClr val="dk1"/>
                </a:solidFill>
              </a:rPr>
              <a:t> faults are particularly prominent in persistent memory</a:t>
            </a:r>
            <a:endParaRPr sz="2000" b="1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Introduces new hard faults in your system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b="1" dirty="0">
                <a:solidFill>
                  <a:schemeClr val="dk1"/>
                </a:solidFill>
              </a:rPr>
              <a:t>Restart not effective</a:t>
            </a:r>
            <a:r>
              <a:rPr lang="en" sz="1800" dirty="0">
                <a:solidFill>
                  <a:schemeClr val="dk1"/>
                </a:solidFill>
              </a:rPr>
              <a:t> anymore!!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9"/>
    </mc:Choice>
    <mc:Fallback xmlns="">
      <p:transition spd="slow" advTm="908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ea typeface="Helvetica Neue"/>
                <a:cs typeface="Helvetica Neue"/>
                <a:sym typeface="Helvetica Neue"/>
              </a:rPr>
              <a:t>Persistent Memory = More Options</a:t>
            </a:r>
            <a:endParaRPr sz="28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rgbClr val="000000"/>
                </a:solidFill>
              </a:rPr>
              <a:t>Fast new storage technology called Persistent Memory (PM)</a:t>
            </a:r>
            <a:endParaRPr sz="2000" b="1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Latency comparable to DRAM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Persistently store data</a:t>
            </a:r>
            <a:r>
              <a:rPr lang="en" sz="1600" dirty="0">
                <a:solidFill>
                  <a:srgbClr val="000000"/>
                </a:solidFill>
              </a:rPr>
              <a:t> 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rgbClr val="000000"/>
                </a:solidFill>
              </a:rPr>
              <a:t>Developers now have </a:t>
            </a:r>
            <a:r>
              <a:rPr lang="en" sz="2000" b="1" dirty="0">
                <a:solidFill>
                  <a:srgbClr val="4A86E8"/>
                </a:solidFill>
              </a:rPr>
              <a:t>more options </a:t>
            </a:r>
            <a:r>
              <a:rPr lang="en" sz="2000" b="1" dirty="0">
                <a:solidFill>
                  <a:srgbClr val="000000"/>
                </a:solidFill>
              </a:rPr>
              <a:t>to persist data</a:t>
            </a:r>
            <a:endParaRPr sz="2000" b="1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PM much faster than previous storage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rgbClr val="000000"/>
                </a:solidFill>
              </a:rPr>
              <a:t>More states become persistent (</a:t>
            </a:r>
            <a:r>
              <a:rPr lang="en" sz="1800" dirty="0" err="1">
                <a:solidFill>
                  <a:srgbClr val="000000"/>
                </a:solidFill>
              </a:rPr>
              <a:t>ie</a:t>
            </a:r>
            <a:r>
              <a:rPr lang="en" sz="1800" dirty="0">
                <a:solidFill>
                  <a:srgbClr val="000000"/>
                </a:solidFill>
              </a:rPr>
              <a:t>. cache)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50" y="3336276"/>
            <a:ext cx="4335350" cy="12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925" y="3048350"/>
            <a:ext cx="3390250" cy="190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8"/>
    </mc:Choice>
    <mc:Fallback xmlns="">
      <p:transition spd="slow" advTm="1641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Soft-to-Hard Faults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561800" y="2234675"/>
            <a:ext cx="2883900" cy="2428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1847675" y="2309600"/>
            <a:ext cx="1435800" cy="636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Leaks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599300" y="4662525"/>
            <a:ext cx="32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3C47D"/>
                </a:solidFill>
              </a:rPr>
              <a:t>Soft</a:t>
            </a:r>
            <a:r>
              <a:rPr lang="en" b="1">
                <a:solidFill>
                  <a:srgbClr val="B6D7A8"/>
                </a:solidFill>
              </a:rPr>
              <a:t> </a:t>
            </a:r>
            <a:r>
              <a:rPr lang="en" b="1"/>
              <a:t>Bad States</a:t>
            </a:r>
            <a:r>
              <a:rPr lang="en"/>
              <a:t> in Volatile Memory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325" y="3514725"/>
            <a:ext cx="1148500" cy="11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75" y="3420375"/>
            <a:ext cx="1148500" cy="1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599300" y="3114525"/>
            <a:ext cx="199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Indexing Structures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403" y="4287275"/>
            <a:ext cx="1055050" cy="32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2"/>
          <p:cNvCxnSpPr/>
          <p:nvPr/>
        </p:nvCxnSpPr>
        <p:spPr>
          <a:xfrm>
            <a:off x="3445690" y="3888075"/>
            <a:ext cx="646200" cy="549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p22"/>
          <p:cNvSpPr txBox="1"/>
          <p:nvPr/>
        </p:nvSpPr>
        <p:spPr>
          <a:xfrm>
            <a:off x="3978475" y="3962625"/>
            <a:ext cx="16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 Integration</a:t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5364853" y="3590926"/>
            <a:ext cx="1642800" cy="14214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5860402" y="3634773"/>
            <a:ext cx="1055100" cy="572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Memory Leaks</a:t>
            </a:r>
            <a:endParaRPr sz="1000"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521" y="4340161"/>
            <a:ext cx="654237" cy="6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108" y="4284936"/>
            <a:ext cx="654237" cy="67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7149925" y="4058034"/>
            <a:ext cx="179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Hard</a:t>
            </a:r>
            <a:r>
              <a:rPr lang="en" b="1">
                <a:solidFill>
                  <a:srgbClr val="B6D7A8"/>
                </a:solidFill>
              </a:rPr>
              <a:t> </a:t>
            </a:r>
            <a:r>
              <a:rPr lang="en" b="1"/>
              <a:t>States</a:t>
            </a:r>
            <a:r>
              <a:rPr lang="en"/>
              <a:t> in Persistent Memory</a:t>
            </a:r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 rot="10800000" flipH="1">
            <a:off x="3436450" y="2773450"/>
            <a:ext cx="577800" cy="60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2"/>
          <p:cNvSpPr txBox="1"/>
          <p:nvPr/>
        </p:nvSpPr>
        <p:spPr>
          <a:xfrm>
            <a:off x="4032725" y="2419350"/>
            <a:ext cx="114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Disk-based</a:t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5364853" y="2066926"/>
            <a:ext cx="1642800" cy="1421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521" y="2816161"/>
            <a:ext cx="654237" cy="6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108" y="2760936"/>
            <a:ext cx="654237" cy="6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625" y="3545525"/>
            <a:ext cx="370550" cy="3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1825" y="4002725"/>
            <a:ext cx="370550" cy="3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6025" y="4383725"/>
            <a:ext cx="370550" cy="3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4225" y="4536125"/>
            <a:ext cx="370550" cy="3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4499" y="3091622"/>
            <a:ext cx="370551" cy="3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6299" y="2939222"/>
            <a:ext cx="370551" cy="32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5936602" y="2110773"/>
            <a:ext cx="1055100" cy="572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Memory Cleaned up</a:t>
            </a:r>
            <a:endParaRPr sz="1000"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1099" y="2253422"/>
            <a:ext cx="370551" cy="32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7083850" y="2104225"/>
            <a:ext cx="1685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</a:rPr>
              <a:t>Soft</a:t>
            </a:r>
            <a:r>
              <a:rPr lang="en" b="1">
                <a:solidFill>
                  <a:srgbClr val="B6D7A8"/>
                </a:solidFill>
              </a:rPr>
              <a:t> </a:t>
            </a:r>
            <a:r>
              <a:rPr lang="en" b="1"/>
              <a:t>Good States</a:t>
            </a:r>
            <a:r>
              <a:rPr lang="en"/>
              <a:t> in Volatile Memory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Restart</a:t>
            </a: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3595450" y="3384813"/>
            <a:ext cx="11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Restart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10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" sz="2000" b="1" dirty="0">
                <a:solidFill>
                  <a:schemeClr val="dk1"/>
                </a:solidFill>
              </a:rPr>
              <a:t>PM persists many states </a:t>
            </a:r>
            <a:endParaRPr sz="2000" b="1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“</a:t>
            </a:r>
            <a:r>
              <a:rPr lang="en" sz="1800" b="1" dirty="0">
                <a:solidFill>
                  <a:srgbClr val="6AA84F"/>
                </a:solidFill>
              </a:rPr>
              <a:t>Soft</a:t>
            </a:r>
            <a:r>
              <a:rPr lang="en" sz="1800" dirty="0">
                <a:solidFill>
                  <a:schemeClr val="dk1"/>
                </a:solidFill>
              </a:rPr>
              <a:t>” states move to PM more frequently, become “</a:t>
            </a:r>
            <a:r>
              <a:rPr lang="en" sz="1800" b="1" dirty="0">
                <a:solidFill>
                  <a:srgbClr val="FF0000"/>
                </a:solidFill>
              </a:rPr>
              <a:t>hard</a:t>
            </a:r>
            <a:r>
              <a:rPr lang="en" sz="1800" dirty="0">
                <a:solidFill>
                  <a:schemeClr val="dk1"/>
                </a:solidFill>
              </a:rPr>
              <a:t>” states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q"/>
            </a:pPr>
            <a:r>
              <a:rPr lang="en" sz="1800" dirty="0">
                <a:solidFill>
                  <a:schemeClr val="dk1"/>
                </a:solidFill>
              </a:rPr>
              <a:t>Restart can’t fix any issues with these “</a:t>
            </a:r>
            <a:r>
              <a:rPr lang="en" sz="1800" b="1" dirty="0">
                <a:solidFill>
                  <a:srgbClr val="6AA84F"/>
                </a:solidFill>
              </a:rPr>
              <a:t>Soft</a:t>
            </a:r>
            <a:r>
              <a:rPr lang="en" sz="1800" dirty="0">
                <a:solidFill>
                  <a:schemeClr val="dk1"/>
                </a:solidFill>
              </a:rPr>
              <a:t>-to-</a:t>
            </a:r>
            <a:r>
              <a:rPr lang="en" sz="1800" b="1" dirty="0">
                <a:solidFill>
                  <a:srgbClr val="FF0000"/>
                </a:solidFill>
              </a:rPr>
              <a:t>Hard</a:t>
            </a:r>
            <a:r>
              <a:rPr lang="en" sz="1800" dirty="0">
                <a:solidFill>
                  <a:schemeClr val="dk1"/>
                </a:solidFill>
              </a:rPr>
              <a:t>” states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7"/>
    </mc:Choice>
    <mc:Fallback xmlns="">
      <p:transition spd="slow" advTm="1401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  <a:ea typeface="Helvetica Neue"/>
                <a:cs typeface="Helvetica Neue"/>
                <a:sym typeface="Helvetica Neue"/>
              </a:rPr>
              <a:t>A Real Soft-to-Hard Fault</a:t>
            </a:r>
            <a:endParaRPr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834955" y="4008184"/>
            <a:ext cx="210784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Memcached</a:t>
            </a:r>
            <a:endParaRPr dirty="0"/>
          </a:p>
        </p:txBody>
      </p:sp>
      <p:sp>
        <p:nvSpPr>
          <p:cNvPr id="217" name="Google Shape;217;p23"/>
          <p:cNvSpPr txBox="1"/>
          <p:nvPr/>
        </p:nvSpPr>
        <p:spPr>
          <a:xfrm>
            <a:off x="3832650" y="1417925"/>
            <a:ext cx="396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" sz="2000" dirty="0"/>
              <a:t>Soft Fault in Memcached</a:t>
            </a:r>
            <a:endParaRPr sz="2000" dirty="0"/>
          </a:p>
        </p:txBody>
      </p:sp>
      <p:sp>
        <p:nvSpPr>
          <p:cNvPr id="218" name="Google Shape;218;p23"/>
          <p:cNvSpPr txBox="1"/>
          <p:nvPr/>
        </p:nvSpPr>
        <p:spPr>
          <a:xfrm>
            <a:off x="3832650" y="1996700"/>
            <a:ext cx="4291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" sz="2000" dirty="0"/>
              <a:t>Items and client connection data all in volatile memory</a:t>
            </a:r>
            <a:endParaRPr sz="2000" dirty="0"/>
          </a:p>
        </p:txBody>
      </p:sp>
      <p:sp>
        <p:nvSpPr>
          <p:cNvPr id="219" name="Google Shape;219;p23"/>
          <p:cNvSpPr txBox="1"/>
          <p:nvPr/>
        </p:nvSpPr>
        <p:spPr>
          <a:xfrm>
            <a:off x="3882600" y="2936438"/>
            <a:ext cx="4291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Wingdings" pitchFamily="2" charset="2"/>
              <a:buChar char="q"/>
            </a:pPr>
            <a:r>
              <a:rPr lang="en" sz="2000" dirty="0"/>
              <a:t>Two bad states: </a:t>
            </a:r>
            <a:r>
              <a:rPr lang="en" sz="2000" dirty="0" err="1"/>
              <a:t>refcount</a:t>
            </a:r>
            <a:r>
              <a:rPr lang="en" sz="2000" dirty="0"/>
              <a:t> and </a:t>
            </a:r>
            <a:r>
              <a:rPr lang="en" sz="2000" dirty="0" err="1"/>
              <a:t>h_next</a:t>
            </a:r>
            <a:r>
              <a:rPr lang="en" sz="2000" dirty="0"/>
              <a:t> corrupted</a:t>
            </a:r>
            <a:endParaRPr sz="2000" dirty="0"/>
          </a:p>
        </p:txBody>
      </p:sp>
      <p:sp>
        <p:nvSpPr>
          <p:cNvPr id="220" name="Google Shape;220;p23"/>
          <p:cNvSpPr txBox="1"/>
          <p:nvPr/>
        </p:nvSpPr>
        <p:spPr>
          <a:xfrm>
            <a:off x="823350" y="4443625"/>
            <a:ext cx="7497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https://github.com/memcached/memcached/issues/271</a:t>
            </a:r>
            <a:r>
              <a:rPr lang="en" sz="2000"/>
              <a:t> </a:t>
            </a:r>
            <a:endParaRPr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E43C6-D673-FE45-AE5F-2EE143F236A3}"/>
              </a:ext>
            </a:extLst>
          </p:cNvPr>
          <p:cNvGrpSpPr/>
          <p:nvPr/>
        </p:nvGrpSpPr>
        <p:grpSpPr>
          <a:xfrm>
            <a:off x="311700" y="1139250"/>
            <a:ext cx="3093525" cy="2865000"/>
            <a:chOff x="264850" y="1017725"/>
            <a:chExt cx="3093525" cy="2865000"/>
          </a:xfrm>
        </p:grpSpPr>
        <p:sp>
          <p:nvSpPr>
            <p:cNvPr id="199" name="Google Shape;199;p23"/>
            <p:cNvSpPr/>
            <p:nvPr/>
          </p:nvSpPr>
          <p:spPr>
            <a:xfrm>
              <a:off x="325675" y="1017725"/>
              <a:ext cx="3032700" cy="286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5150" y="1496225"/>
              <a:ext cx="2871600" cy="1592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438125" y="1682775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Item</a:t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266663" y="3123063"/>
              <a:ext cx="938100" cy="7296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Client Connection Data</a:t>
              </a:r>
              <a:endParaRPr sz="1100"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971525" y="1682775"/>
              <a:ext cx="8325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refcount</a:t>
              </a:r>
              <a:endParaRPr sz="1200"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809725" y="1682775"/>
              <a:ext cx="6843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h_next</a:t>
              </a:r>
              <a:endParaRPr sz="1200"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495525" y="1682775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val</a:t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438125" y="2216175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Item</a:t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971525" y="2216175"/>
              <a:ext cx="8325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highlight>
                    <a:srgbClr val="FF0000"/>
                  </a:highlight>
                </a:rPr>
                <a:t>refcount</a:t>
              </a:r>
              <a:endParaRPr sz="1200">
                <a:highlight>
                  <a:srgbClr val="FF0000"/>
                </a:highlight>
              </a:endParaRPr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809725" y="2216175"/>
              <a:ext cx="6843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highlight>
                    <a:srgbClr val="FF0000"/>
                  </a:highlight>
                </a:rPr>
                <a:t>h_next</a:t>
              </a:r>
              <a:endParaRPr sz="1200">
                <a:highlight>
                  <a:srgbClr val="FF0000"/>
                </a:highlight>
              </a:endParaRPr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495525" y="2216175"/>
              <a:ext cx="548700" cy="4002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val</a:t>
              </a:r>
              <a:endParaRPr/>
            </a:p>
          </p:txBody>
        </p:sp>
        <p:sp>
          <p:nvSpPr>
            <p:cNvPr id="210" name="Google Shape;210;p23"/>
            <p:cNvSpPr txBox="1"/>
            <p:nvPr/>
          </p:nvSpPr>
          <p:spPr>
            <a:xfrm>
              <a:off x="1648950" y="2443850"/>
              <a:ext cx="48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/>
                <a:t>.</a:t>
              </a:r>
              <a:endParaRPr sz="2000" b="1"/>
            </a:p>
          </p:txBody>
        </p:sp>
        <p:sp>
          <p:nvSpPr>
            <p:cNvPr id="211" name="Google Shape;211;p23"/>
            <p:cNvSpPr txBox="1"/>
            <p:nvPr/>
          </p:nvSpPr>
          <p:spPr>
            <a:xfrm>
              <a:off x="1648950" y="2520050"/>
              <a:ext cx="48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/>
                <a:t>.</a:t>
              </a:r>
              <a:endParaRPr sz="2000" b="1"/>
            </a:p>
          </p:txBody>
        </p:sp>
        <p:sp>
          <p:nvSpPr>
            <p:cNvPr id="212" name="Google Shape;212;p23"/>
            <p:cNvSpPr txBox="1"/>
            <p:nvPr/>
          </p:nvSpPr>
          <p:spPr>
            <a:xfrm>
              <a:off x="1648950" y="2596250"/>
              <a:ext cx="48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/>
                <a:t>.</a:t>
              </a:r>
              <a:endParaRPr sz="2000" b="1"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1033074" y="2046534"/>
              <a:ext cx="766500" cy="7395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pic>
          <p:nvPicPr>
            <p:cNvPr id="214" name="Google Shape;21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3585" y="2568200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3"/>
            <p:cNvSpPr/>
            <p:nvPr/>
          </p:nvSpPr>
          <p:spPr>
            <a:xfrm>
              <a:off x="1845777" y="2046525"/>
              <a:ext cx="684300" cy="7395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264850" y="1017725"/>
              <a:ext cx="8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Memory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5"/>
    </mc:Choice>
    <mc:Fallback xmlns="">
      <p:transition spd="slow" advTm="23345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5287</TotalTime>
  <Words>2755</Words>
  <Application>Microsoft Macintosh PowerPoint</Application>
  <PresentationFormat>On-screen Show (16:9)</PresentationFormat>
  <Paragraphs>597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Lato</vt:lpstr>
      <vt:lpstr>Roboto Mono</vt:lpstr>
      <vt:lpstr>Arial</vt:lpstr>
      <vt:lpstr>Courier New</vt:lpstr>
      <vt:lpstr>Helvetica Neue</vt:lpstr>
      <vt:lpstr>Wingdings</vt:lpstr>
      <vt:lpstr>Simple Light</vt:lpstr>
      <vt:lpstr>Understanding and Dealing with Hard Faults in Persistent Memory Systems</vt:lpstr>
      <vt:lpstr>Summary</vt:lpstr>
      <vt:lpstr>Errors Frequently Occur in Systems</vt:lpstr>
      <vt:lpstr>First Thing to Try? Restart!</vt:lpstr>
      <vt:lpstr>Soft and Hard Faults</vt:lpstr>
      <vt:lpstr>Soft and Hard Faults</vt:lpstr>
      <vt:lpstr>Persistent Memory = More Options</vt:lpstr>
      <vt:lpstr>Soft-to-Hard Faults</vt:lpstr>
      <vt:lpstr>A Real Soft-to-Hard Fault</vt:lpstr>
      <vt:lpstr>A Real Soft-to-Hard Fault</vt:lpstr>
      <vt:lpstr>A Real Soft-to-Hard Fault</vt:lpstr>
      <vt:lpstr>Our Contributions</vt:lpstr>
      <vt:lpstr>Hard Fault Study</vt:lpstr>
      <vt:lpstr>Finding 1: Root Causes Are Diverse</vt:lpstr>
      <vt:lpstr>Finding 2: Consequences Are Severe</vt:lpstr>
      <vt:lpstr>Finding 3: Over Half Propagate Bad State</vt:lpstr>
      <vt:lpstr>PM Hard Faults Lead to Bad State</vt:lpstr>
      <vt:lpstr>We Must Revert the Root Cause</vt:lpstr>
      <vt:lpstr>How to Revert Bad States?</vt:lpstr>
      <vt:lpstr>Standard Checkpoint/Rollback</vt:lpstr>
      <vt:lpstr>Standard Checkpoint/Rollback</vt:lpstr>
      <vt:lpstr>Standard Checkpoint/Rollback</vt:lpstr>
      <vt:lpstr>Standard Checkpoint/Rollback</vt:lpstr>
      <vt:lpstr>Standard Checkpoint/Rollback</vt:lpstr>
      <vt:lpstr>Design Goal - Minimal Data Loss</vt:lpstr>
      <vt:lpstr>Arthas: Overview</vt:lpstr>
      <vt:lpstr>Arthas Workflow</vt:lpstr>
      <vt:lpstr>Checkpoint Library</vt:lpstr>
      <vt:lpstr>Checkpoint Library</vt:lpstr>
      <vt:lpstr>Checkpoint Library</vt:lpstr>
      <vt:lpstr>Analyzer: Dependency-based Rollback</vt:lpstr>
      <vt:lpstr>Analyzer: Dependency-based Rollback</vt:lpstr>
      <vt:lpstr>Analyzer: Dependency-based Rollback</vt:lpstr>
      <vt:lpstr>Arthas Analyzer: Slicing</vt:lpstr>
      <vt:lpstr>Arthas Analyzer: Purge Mode </vt:lpstr>
      <vt:lpstr>Arthas Analyzer: Rollback Mode </vt:lpstr>
      <vt:lpstr>Evaluation</vt:lpstr>
      <vt:lpstr>12 Real-World Bugs</vt:lpstr>
      <vt:lpstr>Effectiveness</vt:lpstr>
      <vt:lpstr>Data Discarded by Solutions</vt:lpstr>
      <vt:lpstr>Recovery Time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Dealing with Hard Faults in Persistent Memory Systems</dc:title>
  <cp:lastModifiedBy>Brian Choi</cp:lastModifiedBy>
  <cp:revision>54</cp:revision>
  <dcterms:modified xsi:type="dcterms:W3CDTF">2021-04-28T19:54:30Z</dcterms:modified>
</cp:coreProperties>
</file>